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6" r:id="rId2"/>
    <p:sldId id="413" r:id="rId3"/>
    <p:sldId id="618" r:id="rId4"/>
    <p:sldId id="620" r:id="rId5"/>
    <p:sldId id="625" r:id="rId6"/>
    <p:sldId id="626" r:id="rId7"/>
    <p:sldId id="627" r:id="rId8"/>
    <p:sldId id="628" r:id="rId9"/>
    <p:sldId id="629" r:id="rId10"/>
    <p:sldId id="630" r:id="rId11"/>
    <p:sldId id="631" r:id="rId12"/>
    <p:sldId id="646" r:id="rId13"/>
    <p:sldId id="647" r:id="rId14"/>
    <p:sldId id="650" r:id="rId15"/>
    <p:sldId id="632" r:id="rId16"/>
    <p:sldId id="649" r:id="rId17"/>
    <p:sldId id="633" r:id="rId18"/>
    <p:sldId id="634" r:id="rId19"/>
    <p:sldId id="651" r:id="rId20"/>
    <p:sldId id="652" r:id="rId21"/>
    <p:sldId id="623" r:id="rId22"/>
    <p:sldId id="619" r:id="rId23"/>
    <p:sldId id="635" r:id="rId24"/>
    <p:sldId id="636" r:id="rId25"/>
    <p:sldId id="654" r:id="rId26"/>
    <p:sldId id="637" r:id="rId27"/>
    <p:sldId id="638" r:id="rId28"/>
    <p:sldId id="655" r:id="rId29"/>
    <p:sldId id="641" r:id="rId30"/>
    <p:sldId id="656" r:id="rId31"/>
    <p:sldId id="653" r:id="rId32"/>
    <p:sldId id="624" r:id="rId33"/>
    <p:sldId id="639" r:id="rId34"/>
    <p:sldId id="657" r:id="rId35"/>
    <p:sldId id="658" r:id="rId36"/>
    <p:sldId id="640" r:id="rId37"/>
    <p:sldId id="642" r:id="rId38"/>
    <p:sldId id="659" r:id="rId39"/>
    <p:sldId id="660" r:id="rId40"/>
    <p:sldId id="661" r:id="rId41"/>
    <p:sldId id="662" r:id="rId42"/>
    <p:sldId id="643" r:id="rId43"/>
    <p:sldId id="663" r:id="rId44"/>
    <p:sldId id="665" r:id="rId45"/>
    <p:sldId id="670" r:id="rId46"/>
    <p:sldId id="666" r:id="rId47"/>
    <p:sldId id="671" r:id="rId48"/>
    <p:sldId id="668" r:id="rId49"/>
    <p:sldId id="673" r:id="rId50"/>
    <p:sldId id="672" r:id="rId51"/>
    <p:sldId id="674" r:id="rId52"/>
    <p:sldId id="675" r:id="rId53"/>
    <p:sldId id="667" r:id="rId54"/>
    <p:sldId id="676" r:id="rId55"/>
    <p:sldId id="677" r:id="rId56"/>
    <p:sldId id="678" r:id="rId57"/>
    <p:sldId id="679" r:id="rId58"/>
    <p:sldId id="680" r:id="rId59"/>
    <p:sldId id="681" r:id="rId60"/>
    <p:sldId id="682" r:id="rId61"/>
    <p:sldId id="683" r:id="rId62"/>
    <p:sldId id="669" r:id="rId63"/>
    <p:sldId id="684" r:id="rId64"/>
    <p:sldId id="685" r:id="rId65"/>
    <p:sldId id="664"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2781"/>
    <a:srgbClr val="FFFFFF"/>
    <a:srgbClr val="777777"/>
    <a:srgbClr val="D9CFFF"/>
    <a:srgbClr val="E7E6E6"/>
    <a:srgbClr val="7030A0"/>
    <a:srgbClr val="616161"/>
    <a:srgbClr val="FAFAFA"/>
    <a:srgbClr val="DBDBDB"/>
    <a:srgbClr val="DB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89432" autoAdjust="0"/>
  </p:normalViewPr>
  <p:slideViewPr>
    <p:cSldViewPr snapToGrid="0">
      <p:cViewPr varScale="1">
        <p:scale>
          <a:sx n="95" d="100"/>
          <a:sy n="95" d="100"/>
        </p:scale>
        <p:origin x="822"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C6F6D4-D6FD-4580-8387-8BA9CA7C72FB}"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0020D704-A8C9-4DD1-A071-970932B88AAA}">
      <dgm:prSet phldrT="[Text]"/>
      <dgm:spPr/>
      <dgm:t>
        <a:bodyPr/>
        <a:lstStyle/>
        <a:p>
          <a:r>
            <a:rPr lang="en-US" dirty="0"/>
            <a:t>Before interviewing</a:t>
          </a:r>
        </a:p>
      </dgm:t>
    </dgm:pt>
    <dgm:pt modelId="{2BEFB9D4-2B9B-4D7D-A953-461D4FEFD2FE}" type="parTrans" cxnId="{A406B7B3-620E-4EB0-B584-7E3CE9B4C3F1}">
      <dgm:prSet/>
      <dgm:spPr/>
      <dgm:t>
        <a:bodyPr/>
        <a:lstStyle/>
        <a:p>
          <a:endParaRPr lang="en-US"/>
        </a:p>
      </dgm:t>
    </dgm:pt>
    <dgm:pt modelId="{4A56ABCE-26B0-443B-AC27-01A9A0B6D185}" type="sibTrans" cxnId="{A406B7B3-620E-4EB0-B584-7E3CE9B4C3F1}">
      <dgm:prSet/>
      <dgm:spPr/>
      <dgm:t>
        <a:bodyPr/>
        <a:lstStyle/>
        <a:p>
          <a:endParaRPr lang="en-US"/>
        </a:p>
      </dgm:t>
    </dgm:pt>
    <dgm:pt modelId="{400315A1-3E75-47F3-8A39-30592EC48469}">
      <dgm:prSet phldrT="[Text]"/>
      <dgm:spPr/>
      <dgm:t>
        <a:bodyPr/>
        <a:lstStyle/>
        <a:p>
          <a:pPr algn="l"/>
          <a:r>
            <a:rPr lang="en-US" dirty="0"/>
            <a:t>While interviewing</a:t>
          </a:r>
        </a:p>
      </dgm:t>
    </dgm:pt>
    <dgm:pt modelId="{9D65D6AA-BAD9-4978-AB87-B23B33A58448}" type="parTrans" cxnId="{75D66A9A-C7C0-4B19-985F-1CB85BF2D97A}">
      <dgm:prSet/>
      <dgm:spPr/>
      <dgm:t>
        <a:bodyPr/>
        <a:lstStyle/>
        <a:p>
          <a:endParaRPr lang="en-US"/>
        </a:p>
      </dgm:t>
    </dgm:pt>
    <dgm:pt modelId="{CC1B854D-2DD2-43D8-92D7-E879DACBAC89}" type="sibTrans" cxnId="{75D66A9A-C7C0-4B19-985F-1CB85BF2D97A}">
      <dgm:prSet/>
      <dgm:spPr/>
      <dgm:t>
        <a:bodyPr/>
        <a:lstStyle/>
        <a:p>
          <a:endParaRPr lang="en-US"/>
        </a:p>
      </dgm:t>
    </dgm:pt>
    <dgm:pt modelId="{5DD9012D-2E98-4FFE-BA46-8F922ECDE94C}">
      <dgm:prSet phldrT="[Text]"/>
      <dgm:spPr/>
      <dgm:t>
        <a:bodyPr/>
        <a:lstStyle/>
        <a:p>
          <a:r>
            <a:rPr lang="en-US" dirty="0"/>
            <a:t>After interviewing</a:t>
          </a:r>
        </a:p>
      </dgm:t>
    </dgm:pt>
    <dgm:pt modelId="{EFD46394-DD00-40B8-ACA7-7A4B4E8176F6}" type="parTrans" cxnId="{324E3596-2545-4F71-ACED-6EEE4EC46FB7}">
      <dgm:prSet/>
      <dgm:spPr/>
      <dgm:t>
        <a:bodyPr/>
        <a:lstStyle/>
        <a:p>
          <a:endParaRPr lang="en-US"/>
        </a:p>
      </dgm:t>
    </dgm:pt>
    <dgm:pt modelId="{EC11799B-3171-41EE-8649-2AF7A5DAF8FF}" type="sibTrans" cxnId="{324E3596-2545-4F71-ACED-6EEE4EC46FB7}">
      <dgm:prSet/>
      <dgm:spPr/>
      <dgm:t>
        <a:bodyPr/>
        <a:lstStyle/>
        <a:p>
          <a:endParaRPr lang="en-US"/>
        </a:p>
      </dgm:t>
    </dgm:pt>
    <dgm:pt modelId="{DBF48242-A44C-47BA-AEBE-AB27BD5E575F}">
      <dgm:prSet phldrT="[Text]"/>
      <dgm:spPr/>
      <dgm:t>
        <a:bodyPr/>
        <a:lstStyle/>
        <a:p>
          <a:endParaRPr lang="en-US" dirty="0"/>
        </a:p>
      </dgm:t>
    </dgm:pt>
    <dgm:pt modelId="{C6AE4210-07ED-4A9E-82A7-449E1B3C7CFD}" type="parTrans" cxnId="{A390298F-5A9E-4B89-8748-47C608C7EBFC}">
      <dgm:prSet/>
      <dgm:spPr/>
      <dgm:t>
        <a:bodyPr/>
        <a:lstStyle/>
        <a:p>
          <a:endParaRPr lang="en-US"/>
        </a:p>
      </dgm:t>
    </dgm:pt>
    <dgm:pt modelId="{C009331A-B421-4EC2-A737-777643B5C03C}" type="sibTrans" cxnId="{A390298F-5A9E-4B89-8748-47C608C7EBFC}">
      <dgm:prSet/>
      <dgm:spPr/>
      <dgm:t>
        <a:bodyPr/>
        <a:lstStyle/>
        <a:p>
          <a:endParaRPr lang="en-US"/>
        </a:p>
      </dgm:t>
    </dgm:pt>
    <dgm:pt modelId="{6DECA757-EA34-469A-B5C8-0E7910A35B27}">
      <dgm:prSet phldrT="[Text]"/>
      <dgm:spPr/>
      <dgm:t>
        <a:bodyPr/>
        <a:lstStyle/>
        <a:p>
          <a:endParaRPr lang="en-US" dirty="0"/>
        </a:p>
      </dgm:t>
    </dgm:pt>
    <dgm:pt modelId="{E7D84DF5-484F-4EE3-A3A3-349B013F8B9E}" type="parTrans" cxnId="{9F4A9C75-4EB8-4BDE-AFB0-40C4041CED26}">
      <dgm:prSet/>
      <dgm:spPr/>
      <dgm:t>
        <a:bodyPr/>
        <a:lstStyle/>
        <a:p>
          <a:endParaRPr lang="en-US"/>
        </a:p>
      </dgm:t>
    </dgm:pt>
    <dgm:pt modelId="{359605A1-8182-4325-8E7F-3E6362641C76}" type="sibTrans" cxnId="{9F4A9C75-4EB8-4BDE-AFB0-40C4041CED26}">
      <dgm:prSet/>
      <dgm:spPr/>
      <dgm:t>
        <a:bodyPr/>
        <a:lstStyle/>
        <a:p>
          <a:endParaRPr lang="en-US"/>
        </a:p>
      </dgm:t>
    </dgm:pt>
    <dgm:pt modelId="{2C555CA6-F20A-455D-9A5E-7A0363DC0B72}" type="pres">
      <dgm:prSet presAssocID="{25C6F6D4-D6FD-4580-8387-8BA9CA7C72FB}" presName="Name0" presStyleCnt="0">
        <dgm:presLayoutVars>
          <dgm:chMax val="7"/>
          <dgm:chPref val="5"/>
        </dgm:presLayoutVars>
      </dgm:prSet>
      <dgm:spPr/>
    </dgm:pt>
    <dgm:pt modelId="{DD8CEA51-A41A-4202-9800-F6253BC7BC8B}" type="pres">
      <dgm:prSet presAssocID="{25C6F6D4-D6FD-4580-8387-8BA9CA7C72FB}" presName="arrowNode" presStyleLbl="node1" presStyleIdx="0" presStyleCnt="1" custLinFactNeighborX="-13486" custLinFactNeighborY="-1855"/>
      <dgm:spPr/>
    </dgm:pt>
    <dgm:pt modelId="{31056FC9-4356-47C2-AAFD-1CFCB183CAF0}" type="pres">
      <dgm:prSet presAssocID="{6DECA757-EA34-469A-B5C8-0E7910A35B27}" presName="txNode1" presStyleLbl="revTx" presStyleIdx="0" presStyleCnt="5">
        <dgm:presLayoutVars>
          <dgm:bulletEnabled val="1"/>
        </dgm:presLayoutVars>
      </dgm:prSet>
      <dgm:spPr/>
    </dgm:pt>
    <dgm:pt modelId="{6EC20B66-4ADE-477C-ADF4-E9988C2AA252}" type="pres">
      <dgm:prSet presAssocID="{0020D704-A8C9-4DD1-A071-970932B88AAA}" presName="txNode2" presStyleLbl="revTx" presStyleIdx="1" presStyleCnt="5" custLinFactNeighborX="-11975" custLinFactNeighborY="-13908">
        <dgm:presLayoutVars>
          <dgm:bulletEnabled val="1"/>
        </dgm:presLayoutVars>
      </dgm:prSet>
      <dgm:spPr/>
    </dgm:pt>
    <dgm:pt modelId="{6C4A2070-CE20-4F05-822C-9ACDBAEB6CB3}" type="pres">
      <dgm:prSet presAssocID="{4A56ABCE-26B0-443B-AC27-01A9A0B6D185}" presName="dotNode2" presStyleCnt="0"/>
      <dgm:spPr/>
    </dgm:pt>
    <dgm:pt modelId="{729E231B-509B-4B84-90A7-127D17B314A6}" type="pres">
      <dgm:prSet presAssocID="{4A56ABCE-26B0-443B-AC27-01A9A0B6D185}" presName="dotRepeatNode" presStyleLbl="fgShp" presStyleIdx="0" presStyleCnt="3" custLinFactX="-244408" custLinFactNeighborX="-300000" custLinFactNeighborY="-17011"/>
      <dgm:spPr/>
    </dgm:pt>
    <dgm:pt modelId="{C077B3D2-F2BA-4F17-924E-A7FBCB393F71}" type="pres">
      <dgm:prSet presAssocID="{400315A1-3E75-47F3-8A39-30592EC48469}" presName="txNode3" presStyleLbl="revTx" presStyleIdx="2" presStyleCnt="5" custScaleX="129024" custLinFactX="38560" custLinFactNeighborX="100000" custLinFactNeighborY="-1159">
        <dgm:presLayoutVars>
          <dgm:bulletEnabled val="1"/>
        </dgm:presLayoutVars>
      </dgm:prSet>
      <dgm:spPr/>
    </dgm:pt>
    <dgm:pt modelId="{6AFCB964-9178-4709-8443-6DA3B5275524}" type="pres">
      <dgm:prSet presAssocID="{CC1B854D-2DD2-43D8-92D7-E879DACBAC89}" presName="dotNode3" presStyleCnt="0"/>
      <dgm:spPr/>
    </dgm:pt>
    <dgm:pt modelId="{F471DE04-6BE7-499E-94B9-15E83E3FE69B}" type="pres">
      <dgm:prSet presAssocID="{CC1B854D-2DD2-43D8-92D7-E879DACBAC89}" presName="dotRepeatNode" presStyleLbl="fgShp" presStyleIdx="1" presStyleCnt="3" custLinFactX="-269925" custLinFactNeighborX="-300000" custLinFactNeighborY="-51039"/>
      <dgm:spPr/>
    </dgm:pt>
    <dgm:pt modelId="{2036FF80-B4F9-471D-BA2C-E2EF9D0D510A}" type="pres">
      <dgm:prSet presAssocID="{5DD9012D-2E98-4FFE-BA46-8F922ECDE94C}" presName="txNode4" presStyleLbl="revTx" presStyleIdx="3" presStyleCnt="5" custScaleX="148913" custLinFactNeighborX="55131" custLinFactNeighborY="-8113">
        <dgm:presLayoutVars>
          <dgm:bulletEnabled val="1"/>
        </dgm:presLayoutVars>
      </dgm:prSet>
      <dgm:spPr/>
    </dgm:pt>
    <dgm:pt modelId="{F9FC7469-E08E-491B-B44E-AF9C7B53FF09}" type="pres">
      <dgm:prSet presAssocID="{EC11799B-3171-41EE-8649-2AF7A5DAF8FF}" presName="dotNode4" presStyleCnt="0"/>
      <dgm:spPr/>
    </dgm:pt>
    <dgm:pt modelId="{D4D8AC26-605F-4289-A0C7-43B985DABE90}" type="pres">
      <dgm:prSet presAssocID="{EC11799B-3171-41EE-8649-2AF7A5DAF8FF}" presName="dotRepeatNode" presStyleLbl="fgShp" presStyleIdx="2" presStyleCnt="3" custLinFactX="-244407" custLinFactNeighborX="-300000" custLinFactNeighborY="-51039"/>
      <dgm:spPr/>
    </dgm:pt>
    <dgm:pt modelId="{8942EFD5-257A-48CC-9607-D8AF29737F52}" type="pres">
      <dgm:prSet presAssocID="{DBF48242-A44C-47BA-AEBE-AB27BD5E575F}" presName="txNode5" presStyleLbl="revTx" presStyleIdx="4" presStyleCnt="5">
        <dgm:presLayoutVars>
          <dgm:bulletEnabled val="1"/>
        </dgm:presLayoutVars>
      </dgm:prSet>
      <dgm:spPr/>
    </dgm:pt>
  </dgm:ptLst>
  <dgm:cxnLst>
    <dgm:cxn modelId="{18EF4708-A4CA-4577-8B68-C3EB1E4CCC40}" type="presOf" srcId="{CC1B854D-2DD2-43D8-92D7-E879DACBAC89}" destId="{F471DE04-6BE7-499E-94B9-15E83E3FE69B}" srcOrd="0" destOrd="0" presId="urn:microsoft.com/office/officeart/2009/3/layout/DescendingProcess"/>
    <dgm:cxn modelId="{64369314-AD56-4F9E-B2FC-E704AE603299}" type="presOf" srcId="{5DD9012D-2E98-4FFE-BA46-8F922ECDE94C}" destId="{2036FF80-B4F9-471D-BA2C-E2EF9D0D510A}" srcOrd="0" destOrd="0" presId="urn:microsoft.com/office/officeart/2009/3/layout/DescendingProcess"/>
    <dgm:cxn modelId="{1DF1B817-A048-449D-9819-C05169C282FB}" type="presOf" srcId="{EC11799B-3171-41EE-8649-2AF7A5DAF8FF}" destId="{D4D8AC26-605F-4289-A0C7-43B985DABE90}" srcOrd="0" destOrd="0" presId="urn:microsoft.com/office/officeart/2009/3/layout/DescendingProcess"/>
    <dgm:cxn modelId="{26472719-70CD-47DC-A8F7-AE821DB5EAC2}" type="presOf" srcId="{DBF48242-A44C-47BA-AEBE-AB27BD5E575F}" destId="{8942EFD5-257A-48CC-9607-D8AF29737F52}" srcOrd="0" destOrd="0" presId="urn:microsoft.com/office/officeart/2009/3/layout/DescendingProcess"/>
    <dgm:cxn modelId="{A402935E-B281-47C8-AA80-DE922CEC02AA}" type="presOf" srcId="{0020D704-A8C9-4DD1-A071-970932B88AAA}" destId="{6EC20B66-4ADE-477C-ADF4-E9988C2AA252}" srcOrd="0" destOrd="0" presId="urn:microsoft.com/office/officeart/2009/3/layout/DescendingProcess"/>
    <dgm:cxn modelId="{9F4A9C75-4EB8-4BDE-AFB0-40C4041CED26}" srcId="{25C6F6D4-D6FD-4580-8387-8BA9CA7C72FB}" destId="{6DECA757-EA34-469A-B5C8-0E7910A35B27}" srcOrd="0" destOrd="0" parTransId="{E7D84DF5-484F-4EE3-A3A3-349B013F8B9E}" sibTransId="{359605A1-8182-4325-8E7F-3E6362641C76}"/>
    <dgm:cxn modelId="{E7D29288-FC64-4B75-A565-B44B7FC05C7B}" type="presOf" srcId="{6DECA757-EA34-469A-B5C8-0E7910A35B27}" destId="{31056FC9-4356-47C2-AAFD-1CFCB183CAF0}" srcOrd="0" destOrd="0" presId="urn:microsoft.com/office/officeart/2009/3/layout/DescendingProcess"/>
    <dgm:cxn modelId="{A390298F-5A9E-4B89-8748-47C608C7EBFC}" srcId="{25C6F6D4-D6FD-4580-8387-8BA9CA7C72FB}" destId="{DBF48242-A44C-47BA-AEBE-AB27BD5E575F}" srcOrd="4" destOrd="0" parTransId="{C6AE4210-07ED-4A9E-82A7-449E1B3C7CFD}" sibTransId="{C009331A-B421-4EC2-A737-777643B5C03C}"/>
    <dgm:cxn modelId="{324E3596-2545-4F71-ACED-6EEE4EC46FB7}" srcId="{25C6F6D4-D6FD-4580-8387-8BA9CA7C72FB}" destId="{5DD9012D-2E98-4FFE-BA46-8F922ECDE94C}" srcOrd="3" destOrd="0" parTransId="{EFD46394-DD00-40B8-ACA7-7A4B4E8176F6}" sibTransId="{EC11799B-3171-41EE-8649-2AF7A5DAF8FF}"/>
    <dgm:cxn modelId="{75D66A9A-C7C0-4B19-985F-1CB85BF2D97A}" srcId="{25C6F6D4-D6FD-4580-8387-8BA9CA7C72FB}" destId="{400315A1-3E75-47F3-8A39-30592EC48469}" srcOrd="2" destOrd="0" parTransId="{9D65D6AA-BAD9-4978-AB87-B23B33A58448}" sibTransId="{CC1B854D-2DD2-43D8-92D7-E879DACBAC89}"/>
    <dgm:cxn modelId="{F086A5A4-58D4-41DC-A305-D672AE902E28}" type="presOf" srcId="{25C6F6D4-D6FD-4580-8387-8BA9CA7C72FB}" destId="{2C555CA6-F20A-455D-9A5E-7A0363DC0B72}" srcOrd="0" destOrd="0" presId="urn:microsoft.com/office/officeart/2009/3/layout/DescendingProcess"/>
    <dgm:cxn modelId="{A406B7B3-620E-4EB0-B584-7E3CE9B4C3F1}" srcId="{25C6F6D4-D6FD-4580-8387-8BA9CA7C72FB}" destId="{0020D704-A8C9-4DD1-A071-970932B88AAA}" srcOrd="1" destOrd="0" parTransId="{2BEFB9D4-2B9B-4D7D-A953-461D4FEFD2FE}" sibTransId="{4A56ABCE-26B0-443B-AC27-01A9A0B6D185}"/>
    <dgm:cxn modelId="{1E3BE6DA-7079-46A0-AE76-D2B16542C062}" type="presOf" srcId="{4A56ABCE-26B0-443B-AC27-01A9A0B6D185}" destId="{729E231B-509B-4B84-90A7-127D17B314A6}" srcOrd="0" destOrd="0" presId="urn:microsoft.com/office/officeart/2009/3/layout/DescendingProcess"/>
    <dgm:cxn modelId="{D124B7E2-2984-4317-8688-CBE4169D4C26}" type="presOf" srcId="{400315A1-3E75-47F3-8A39-30592EC48469}" destId="{C077B3D2-F2BA-4F17-924E-A7FBCB393F71}" srcOrd="0" destOrd="0" presId="urn:microsoft.com/office/officeart/2009/3/layout/DescendingProcess"/>
    <dgm:cxn modelId="{4CF7A7DB-88BA-4302-8B27-0B28C35B625B}" type="presParOf" srcId="{2C555CA6-F20A-455D-9A5E-7A0363DC0B72}" destId="{DD8CEA51-A41A-4202-9800-F6253BC7BC8B}" srcOrd="0" destOrd="0" presId="urn:microsoft.com/office/officeart/2009/3/layout/DescendingProcess"/>
    <dgm:cxn modelId="{3EE5C842-3EF0-4D99-A285-D6CB834C6D89}" type="presParOf" srcId="{2C555CA6-F20A-455D-9A5E-7A0363DC0B72}" destId="{31056FC9-4356-47C2-AAFD-1CFCB183CAF0}" srcOrd="1" destOrd="0" presId="urn:microsoft.com/office/officeart/2009/3/layout/DescendingProcess"/>
    <dgm:cxn modelId="{8F8FA100-CFAC-4983-8991-F20B541C9BE2}" type="presParOf" srcId="{2C555CA6-F20A-455D-9A5E-7A0363DC0B72}" destId="{6EC20B66-4ADE-477C-ADF4-E9988C2AA252}" srcOrd="2" destOrd="0" presId="urn:microsoft.com/office/officeart/2009/3/layout/DescendingProcess"/>
    <dgm:cxn modelId="{9DB7FD8A-30A2-4277-AD25-1F0FCC344D69}" type="presParOf" srcId="{2C555CA6-F20A-455D-9A5E-7A0363DC0B72}" destId="{6C4A2070-CE20-4F05-822C-9ACDBAEB6CB3}" srcOrd="3" destOrd="0" presId="urn:microsoft.com/office/officeart/2009/3/layout/DescendingProcess"/>
    <dgm:cxn modelId="{FD4AA46C-D1FD-4A11-A0CE-7E41365BF7BB}" type="presParOf" srcId="{6C4A2070-CE20-4F05-822C-9ACDBAEB6CB3}" destId="{729E231B-509B-4B84-90A7-127D17B314A6}" srcOrd="0" destOrd="0" presId="urn:microsoft.com/office/officeart/2009/3/layout/DescendingProcess"/>
    <dgm:cxn modelId="{8A9F95BE-822F-45AC-AF28-3C06B0D1A91E}" type="presParOf" srcId="{2C555CA6-F20A-455D-9A5E-7A0363DC0B72}" destId="{C077B3D2-F2BA-4F17-924E-A7FBCB393F71}" srcOrd="4" destOrd="0" presId="urn:microsoft.com/office/officeart/2009/3/layout/DescendingProcess"/>
    <dgm:cxn modelId="{17737909-373E-44AD-A667-F3D5A9349794}" type="presParOf" srcId="{2C555CA6-F20A-455D-9A5E-7A0363DC0B72}" destId="{6AFCB964-9178-4709-8443-6DA3B5275524}" srcOrd="5" destOrd="0" presId="urn:microsoft.com/office/officeart/2009/3/layout/DescendingProcess"/>
    <dgm:cxn modelId="{153DCD7F-13F4-4CFF-A93D-BD477422F9E0}" type="presParOf" srcId="{6AFCB964-9178-4709-8443-6DA3B5275524}" destId="{F471DE04-6BE7-499E-94B9-15E83E3FE69B}" srcOrd="0" destOrd="0" presId="urn:microsoft.com/office/officeart/2009/3/layout/DescendingProcess"/>
    <dgm:cxn modelId="{A24C2324-9852-4CC9-A655-CC1EE7682691}" type="presParOf" srcId="{2C555CA6-F20A-455D-9A5E-7A0363DC0B72}" destId="{2036FF80-B4F9-471D-BA2C-E2EF9D0D510A}" srcOrd="6" destOrd="0" presId="urn:microsoft.com/office/officeart/2009/3/layout/DescendingProcess"/>
    <dgm:cxn modelId="{F892A8B2-BB83-4FE5-BD47-A44A65CA2390}" type="presParOf" srcId="{2C555CA6-F20A-455D-9A5E-7A0363DC0B72}" destId="{F9FC7469-E08E-491B-B44E-AF9C7B53FF09}" srcOrd="7" destOrd="0" presId="urn:microsoft.com/office/officeart/2009/3/layout/DescendingProcess"/>
    <dgm:cxn modelId="{96C62EBE-5F96-42A5-BFC7-1CF78A704DA9}" type="presParOf" srcId="{F9FC7469-E08E-491B-B44E-AF9C7B53FF09}" destId="{D4D8AC26-605F-4289-A0C7-43B985DABE90}" srcOrd="0" destOrd="0" presId="urn:microsoft.com/office/officeart/2009/3/layout/DescendingProcess"/>
    <dgm:cxn modelId="{6FC01CAF-BFDA-4D77-9D3C-DF8B5AB8DC61}" type="presParOf" srcId="{2C555CA6-F20A-455D-9A5E-7A0363DC0B72}" destId="{8942EFD5-257A-48CC-9607-D8AF29737F52}"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C6F6D4-D6FD-4580-8387-8BA9CA7C72FB}"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0020D704-A8C9-4DD1-A071-970932B88AAA}">
      <dgm:prSet phldrT="[Text]"/>
      <dgm:spPr/>
      <dgm:t>
        <a:bodyPr/>
        <a:lstStyle/>
        <a:p>
          <a:r>
            <a:rPr lang="en-US" dirty="0"/>
            <a:t>Before interviewing</a:t>
          </a:r>
        </a:p>
      </dgm:t>
    </dgm:pt>
    <dgm:pt modelId="{2BEFB9D4-2B9B-4D7D-A953-461D4FEFD2FE}" type="parTrans" cxnId="{A406B7B3-620E-4EB0-B584-7E3CE9B4C3F1}">
      <dgm:prSet/>
      <dgm:spPr/>
      <dgm:t>
        <a:bodyPr/>
        <a:lstStyle/>
        <a:p>
          <a:endParaRPr lang="en-US"/>
        </a:p>
      </dgm:t>
    </dgm:pt>
    <dgm:pt modelId="{4A56ABCE-26B0-443B-AC27-01A9A0B6D185}" type="sibTrans" cxnId="{A406B7B3-620E-4EB0-B584-7E3CE9B4C3F1}">
      <dgm:prSet/>
      <dgm:spPr/>
      <dgm:t>
        <a:bodyPr/>
        <a:lstStyle/>
        <a:p>
          <a:endParaRPr lang="en-US"/>
        </a:p>
      </dgm:t>
    </dgm:pt>
    <dgm:pt modelId="{400315A1-3E75-47F3-8A39-30592EC48469}">
      <dgm:prSet phldrT="[Text]"/>
      <dgm:spPr/>
      <dgm:t>
        <a:bodyPr/>
        <a:lstStyle/>
        <a:p>
          <a:pPr algn="l"/>
          <a:r>
            <a:rPr lang="en-US" dirty="0">
              <a:solidFill>
                <a:schemeClr val="bg2">
                  <a:lumMod val="75000"/>
                </a:schemeClr>
              </a:solidFill>
            </a:rPr>
            <a:t>While interviewing</a:t>
          </a:r>
        </a:p>
      </dgm:t>
    </dgm:pt>
    <dgm:pt modelId="{9D65D6AA-BAD9-4978-AB87-B23B33A58448}" type="parTrans" cxnId="{75D66A9A-C7C0-4B19-985F-1CB85BF2D97A}">
      <dgm:prSet/>
      <dgm:spPr/>
      <dgm:t>
        <a:bodyPr/>
        <a:lstStyle/>
        <a:p>
          <a:endParaRPr lang="en-US"/>
        </a:p>
      </dgm:t>
    </dgm:pt>
    <dgm:pt modelId="{CC1B854D-2DD2-43D8-92D7-E879DACBAC89}" type="sibTrans" cxnId="{75D66A9A-C7C0-4B19-985F-1CB85BF2D97A}">
      <dgm:prSet/>
      <dgm:spPr/>
      <dgm:t>
        <a:bodyPr/>
        <a:lstStyle/>
        <a:p>
          <a:endParaRPr lang="en-US"/>
        </a:p>
      </dgm:t>
    </dgm:pt>
    <dgm:pt modelId="{5DD9012D-2E98-4FFE-BA46-8F922ECDE94C}">
      <dgm:prSet phldrT="[Text]"/>
      <dgm:spPr/>
      <dgm:t>
        <a:bodyPr/>
        <a:lstStyle/>
        <a:p>
          <a:r>
            <a:rPr lang="en-US" dirty="0">
              <a:solidFill>
                <a:schemeClr val="bg2">
                  <a:lumMod val="75000"/>
                </a:schemeClr>
              </a:solidFill>
            </a:rPr>
            <a:t>After interviewing</a:t>
          </a:r>
        </a:p>
      </dgm:t>
    </dgm:pt>
    <dgm:pt modelId="{EFD46394-DD00-40B8-ACA7-7A4B4E8176F6}" type="parTrans" cxnId="{324E3596-2545-4F71-ACED-6EEE4EC46FB7}">
      <dgm:prSet/>
      <dgm:spPr/>
      <dgm:t>
        <a:bodyPr/>
        <a:lstStyle/>
        <a:p>
          <a:endParaRPr lang="en-US"/>
        </a:p>
      </dgm:t>
    </dgm:pt>
    <dgm:pt modelId="{EC11799B-3171-41EE-8649-2AF7A5DAF8FF}" type="sibTrans" cxnId="{324E3596-2545-4F71-ACED-6EEE4EC46FB7}">
      <dgm:prSet/>
      <dgm:spPr/>
      <dgm:t>
        <a:bodyPr/>
        <a:lstStyle/>
        <a:p>
          <a:endParaRPr lang="en-US"/>
        </a:p>
      </dgm:t>
    </dgm:pt>
    <dgm:pt modelId="{DBF48242-A44C-47BA-AEBE-AB27BD5E575F}">
      <dgm:prSet phldrT="[Text]"/>
      <dgm:spPr/>
      <dgm:t>
        <a:bodyPr/>
        <a:lstStyle/>
        <a:p>
          <a:endParaRPr lang="en-US" dirty="0"/>
        </a:p>
      </dgm:t>
    </dgm:pt>
    <dgm:pt modelId="{C6AE4210-07ED-4A9E-82A7-449E1B3C7CFD}" type="parTrans" cxnId="{A390298F-5A9E-4B89-8748-47C608C7EBFC}">
      <dgm:prSet/>
      <dgm:spPr/>
      <dgm:t>
        <a:bodyPr/>
        <a:lstStyle/>
        <a:p>
          <a:endParaRPr lang="en-US"/>
        </a:p>
      </dgm:t>
    </dgm:pt>
    <dgm:pt modelId="{C009331A-B421-4EC2-A737-777643B5C03C}" type="sibTrans" cxnId="{A390298F-5A9E-4B89-8748-47C608C7EBFC}">
      <dgm:prSet/>
      <dgm:spPr/>
      <dgm:t>
        <a:bodyPr/>
        <a:lstStyle/>
        <a:p>
          <a:endParaRPr lang="en-US"/>
        </a:p>
      </dgm:t>
    </dgm:pt>
    <dgm:pt modelId="{6DECA757-EA34-469A-B5C8-0E7910A35B27}">
      <dgm:prSet phldrT="[Text]"/>
      <dgm:spPr/>
      <dgm:t>
        <a:bodyPr/>
        <a:lstStyle/>
        <a:p>
          <a:endParaRPr lang="en-US" dirty="0"/>
        </a:p>
      </dgm:t>
    </dgm:pt>
    <dgm:pt modelId="{E7D84DF5-484F-4EE3-A3A3-349B013F8B9E}" type="parTrans" cxnId="{9F4A9C75-4EB8-4BDE-AFB0-40C4041CED26}">
      <dgm:prSet/>
      <dgm:spPr/>
      <dgm:t>
        <a:bodyPr/>
        <a:lstStyle/>
        <a:p>
          <a:endParaRPr lang="en-US"/>
        </a:p>
      </dgm:t>
    </dgm:pt>
    <dgm:pt modelId="{359605A1-8182-4325-8E7F-3E6362641C76}" type="sibTrans" cxnId="{9F4A9C75-4EB8-4BDE-AFB0-40C4041CED26}">
      <dgm:prSet/>
      <dgm:spPr/>
      <dgm:t>
        <a:bodyPr/>
        <a:lstStyle/>
        <a:p>
          <a:endParaRPr lang="en-US"/>
        </a:p>
      </dgm:t>
    </dgm:pt>
    <dgm:pt modelId="{2C555CA6-F20A-455D-9A5E-7A0363DC0B72}" type="pres">
      <dgm:prSet presAssocID="{25C6F6D4-D6FD-4580-8387-8BA9CA7C72FB}" presName="Name0" presStyleCnt="0">
        <dgm:presLayoutVars>
          <dgm:chMax val="7"/>
          <dgm:chPref val="5"/>
        </dgm:presLayoutVars>
      </dgm:prSet>
      <dgm:spPr/>
    </dgm:pt>
    <dgm:pt modelId="{DD8CEA51-A41A-4202-9800-F6253BC7BC8B}" type="pres">
      <dgm:prSet presAssocID="{25C6F6D4-D6FD-4580-8387-8BA9CA7C72FB}" presName="arrowNode" presStyleLbl="node1" presStyleIdx="0" presStyleCnt="1" custLinFactNeighborX="-13486" custLinFactNeighborY="-1855"/>
      <dgm:spPr/>
    </dgm:pt>
    <dgm:pt modelId="{31056FC9-4356-47C2-AAFD-1CFCB183CAF0}" type="pres">
      <dgm:prSet presAssocID="{6DECA757-EA34-469A-B5C8-0E7910A35B27}" presName="txNode1" presStyleLbl="revTx" presStyleIdx="0" presStyleCnt="5">
        <dgm:presLayoutVars>
          <dgm:bulletEnabled val="1"/>
        </dgm:presLayoutVars>
      </dgm:prSet>
      <dgm:spPr/>
    </dgm:pt>
    <dgm:pt modelId="{6EC20B66-4ADE-477C-ADF4-E9988C2AA252}" type="pres">
      <dgm:prSet presAssocID="{0020D704-A8C9-4DD1-A071-970932B88AAA}" presName="txNode2" presStyleLbl="revTx" presStyleIdx="1" presStyleCnt="5" custLinFactNeighborX="-11975" custLinFactNeighborY="-13908">
        <dgm:presLayoutVars>
          <dgm:bulletEnabled val="1"/>
        </dgm:presLayoutVars>
      </dgm:prSet>
      <dgm:spPr/>
    </dgm:pt>
    <dgm:pt modelId="{6C4A2070-CE20-4F05-822C-9ACDBAEB6CB3}" type="pres">
      <dgm:prSet presAssocID="{4A56ABCE-26B0-443B-AC27-01A9A0B6D185}" presName="dotNode2" presStyleCnt="0"/>
      <dgm:spPr/>
    </dgm:pt>
    <dgm:pt modelId="{729E231B-509B-4B84-90A7-127D17B314A6}" type="pres">
      <dgm:prSet presAssocID="{4A56ABCE-26B0-443B-AC27-01A9A0B6D185}" presName="dotRepeatNode" presStyleLbl="fgShp" presStyleIdx="0" presStyleCnt="3" custLinFactX="-244408" custLinFactNeighborX="-300000" custLinFactNeighborY="-17011"/>
      <dgm:spPr/>
    </dgm:pt>
    <dgm:pt modelId="{C077B3D2-F2BA-4F17-924E-A7FBCB393F71}" type="pres">
      <dgm:prSet presAssocID="{400315A1-3E75-47F3-8A39-30592EC48469}" presName="txNode3" presStyleLbl="revTx" presStyleIdx="2" presStyleCnt="5" custScaleX="129024" custLinFactX="38560" custLinFactNeighborX="100000" custLinFactNeighborY="-1159">
        <dgm:presLayoutVars>
          <dgm:bulletEnabled val="1"/>
        </dgm:presLayoutVars>
      </dgm:prSet>
      <dgm:spPr/>
    </dgm:pt>
    <dgm:pt modelId="{6AFCB964-9178-4709-8443-6DA3B5275524}" type="pres">
      <dgm:prSet presAssocID="{CC1B854D-2DD2-43D8-92D7-E879DACBAC89}" presName="dotNode3" presStyleCnt="0"/>
      <dgm:spPr/>
    </dgm:pt>
    <dgm:pt modelId="{F471DE04-6BE7-499E-94B9-15E83E3FE69B}" type="pres">
      <dgm:prSet presAssocID="{CC1B854D-2DD2-43D8-92D7-E879DACBAC89}" presName="dotRepeatNode" presStyleLbl="fgShp" presStyleIdx="1" presStyleCnt="3" custLinFactX="-269925" custLinFactNeighborX="-300000" custLinFactNeighborY="-51039"/>
      <dgm:spPr/>
    </dgm:pt>
    <dgm:pt modelId="{2036FF80-B4F9-471D-BA2C-E2EF9D0D510A}" type="pres">
      <dgm:prSet presAssocID="{5DD9012D-2E98-4FFE-BA46-8F922ECDE94C}" presName="txNode4" presStyleLbl="revTx" presStyleIdx="3" presStyleCnt="5" custScaleX="148913" custLinFactNeighborX="55131" custLinFactNeighborY="-8113">
        <dgm:presLayoutVars>
          <dgm:bulletEnabled val="1"/>
        </dgm:presLayoutVars>
      </dgm:prSet>
      <dgm:spPr/>
    </dgm:pt>
    <dgm:pt modelId="{F9FC7469-E08E-491B-B44E-AF9C7B53FF09}" type="pres">
      <dgm:prSet presAssocID="{EC11799B-3171-41EE-8649-2AF7A5DAF8FF}" presName="dotNode4" presStyleCnt="0"/>
      <dgm:spPr/>
    </dgm:pt>
    <dgm:pt modelId="{D4D8AC26-605F-4289-A0C7-43B985DABE90}" type="pres">
      <dgm:prSet presAssocID="{EC11799B-3171-41EE-8649-2AF7A5DAF8FF}" presName="dotRepeatNode" presStyleLbl="fgShp" presStyleIdx="2" presStyleCnt="3" custLinFactX="-244407" custLinFactNeighborX="-300000" custLinFactNeighborY="-51039"/>
      <dgm:spPr/>
    </dgm:pt>
    <dgm:pt modelId="{8942EFD5-257A-48CC-9607-D8AF29737F52}" type="pres">
      <dgm:prSet presAssocID="{DBF48242-A44C-47BA-AEBE-AB27BD5E575F}" presName="txNode5" presStyleLbl="revTx" presStyleIdx="4" presStyleCnt="5">
        <dgm:presLayoutVars>
          <dgm:bulletEnabled val="1"/>
        </dgm:presLayoutVars>
      </dgm:prSet>
      <dgm:spPr/>
    </dgm:pt>
  </dgm:ptLst>
  <dgm:cxnLst>
    <dgm:cxn modelId="{18EF4708-A4CA-4577-8B68-C3EB1E4CCC40}" type="presOf" srcId="{CC1B854D-2DD2-43D8-92D7-E879DACBAC89}" destId="{F471DE04-6BE7-499E-94B9-15E83E3FE69B}" srcOrd="0" destOrd="0" presId="urn:microsoft.com/office/officeart/2009/3/layout/DescendingProcess"/>
    <dgm:cxn modelId="{64369314-AD56-4F9E-B2FC-E704AE603299}" type="presOf" srcId="{5DD9012D-2E98-4FFE-BA46-8F922ECDE94C}" destId="{2036FF80-B4F9-471D-BA2C-E2EF9D0D510A}" srcOrd="0" destOrd="0" presId="urn:microsoft.com/office/officeart/2009/3/layout/DescendingProcess"/>
    <dgm:cxn modelId="{1DF1B817-A048-449D-9819-C05169C282FB}" type="presOf" srcId="{EC11799B-3171-41EE-8649-2AF7A5DAF8FF}" destId="{D4D8AC26-605F-4289-A0C7-43B985DABE90}" srcOrd="0" destOrd="0" presId="urn:microsoft.com/office/officeart/2009/3/layout/DescendingProcess"/>
    <dgm:cxn modelId="{26472719-70CD-47DC-A8F7-AE821DB5EAC2}" type="presOf" srcId="{DBF48242-A44C-47BA-AEBE-AB27BD5E575F}" destId="{8942EFD5-257A-48CC-9607-D8AF29737F52}" srcOrd="0" destOrd="0" presId="urn:microsoft.com/office/officeart/2009/3/layout/DescendingProcess"/>
    <dgm:cxn modelId="{A402935E-B281-47C8-AA80-DE922CEC02AA}" type="presOf" srcId="{0020D704-A8C9-4DD1-A071-970932B88AAA}" destId="{6EC20B66-4ADE-477C-ADF4-E9988C2AA252}" srcOrd="0" destOrd="0" presId="urn:microsoft.com/office/officeart/2009/3/layout/DescendingProcess"/>
    <dgm:cxn modelId="{9F4A9C75-4EB8-4BDE-AFB0-40C4041CED26}" srcId="{25C6F6D4-D6FD-4580-8387-8BA9CA7C72FB}" destId="{6DECA757-EA34-469A-B5C8-0E7910A35B27}" srcOrd="0" destOrd="0" parTransId="{E7D84DF5-484F-4EE3-A3A3-349B013F8B9E}" sibTransId="{359605A1-8182-4325-8E7F-3E6362641C76}"/>
    <dgm:cxn modelId="{E7D29288-FC64-4B75-A565-B44B7FC05C7B}" type="presOf" srcId="{6DECA757-EA34-469A-B5C8-0E7910A35B27}" destId="{31056FC9-4356-47C2-AAFD-1CFCB183CAF0}" srcOrd="0" destOrd="0" presId="urn:microsoft.com/office/officeart/2009/3/layout/DescendingProcess"/>
    <dgm:cxn modelId="{A390298F-5A9E-4B89-8748-47C608C7EBFC}" srcId="{25C6F6D4-D6FD-4580-8387-8BA9CA7C72FB}" destId="{DBF48242-A44C-47BA-AEBE-AB27BD5E575F}" srcOrd="4" destOrd="0" parTransId="{C6AE4210-07ED-4A9E-82A7-449E1B3C7CFD}" sibTransId="{C009331A-B421-4EC2-A737-777643B5C03C}"/>
    <dgm:cxn modelId="{324E3596-2545-4F71-ACED-6EEE4EC46FB7}" srcId="{25C6F6D4-D6FD-4580-8387-8BA9CA7C72FB}" destId="{5DD9012D-2E98-4FFE-BA46-8F922ECDE94C}" srcOrd="3" destOrd="0" parTransId="{EFD46394-DD00-40B8-ACA7-7A4B4E8176F6}" sibTransId="{EC11799B-3171-41EE-8649-2AF7A5DAF8FF}"/>
    <dgm:cxn modelId="{75D66A9A-C7C0-4B19-985F-1CB85BF2D97A}" srcId="{25C6F6D4-D6FD-4580-8387-8BA9CA7C72FB}" destId="{400315A1-3E75-47F3-8A39-30592EC48469}" srcOrd="2" destOrd="0" parTransId="{9D65D6AA-BAD9-4978-AB87-B23B33A58448}" sibTransId="{CC1B854D-2DD2-43D8-92D7-E879DACBAC89}"/>
    <dgm:cxn modelId="{F086A5A4-58D4-41DC-A305-D672AE902E28}" type="presOf" srcId="{25C6F6D4-D6FD-4580-8387-8BA9CA7C72FB}" destId="{2C555CA6-F20A-455D-9A5E-7A0363DC0B72}" srcOrd="0" destOrd="0" presId="urn:microsoft.com/office/officeart/2009/3/layout/DescendingProcess"/>
    <dgm:cxn modelId="{A406B7B3-620E-4EB0-B584-7E3CE9B4C3F1}" srcId="{25C6F6D4-D6FD-4580-8387-8BA9CA7C72FB}" destId="{0020D704-A8C9-4DD1-A071-970932B88AAA}" srcOrd="1" destOrd="0" parTransId="{2BEFB9D4-2B9B-4D7D-A953-461D4FEFD2FE}" sibTransId="{4A56ABCE-26B0-443B-AC27-01A9A0B6D185}"/>
    <dgm:cxn modelId="{1E3BE6DA-7079-46A0-AE76-D2B16542C062}" type="presOf" srcId="{4A56ABCE-26B0-443B-AC27-01A9A0B6D185}" destId="{729E231B-509B-4B84-90A7-127D17B314A6}" srcOrd="0" destOrd="0" presId="urn:microsoft.com/office/officeart/2009/3/layout/DescendingProcess"/>
    <dgm:cxn modelId="{D124B7E2-2984-4317-8688-CBE4169D4C26}" type="presOf" srcId="{400315A1-3E75-47F3-8A39-30592EC48469}" destId="{C077B3D2-F2BA-4F17-924E-A7FBCB393F71}" srcOrd="0" destOrd="0" presId="urn:microsoft.com/office/officeart/2009/3/layout/DescendingProcess"/>
    <dgm:cxn modelId="{4CF7A7DB-88BA-4302-8B27-0B28C35B625B}" type="presParOf" srcId="{2C555CA6-F20A-455D-9A5E-7A0363DC0B72}" destId="{DD8CEA51-A41A-4202-9800-F6253BC7BC8B}" srcOrd="0" destOrd="0" presId="urn:microsoft.com/office/officeart/2009/3/layout/DescendingProcess"/>
    <dgm:cxn modelId="{3EE5C842-3EF0-4D99-A285-D6CB834C6D89}" type="presParOf" srcId="{2C555CA6-F20A-455D-9A5E-7A0363DC0B72}" destId="{31056FC9-4356-47C2-AAFD-1CFCB183CAF0}" srcOrd="1" destOrd="0" presId="urn:microsoft.com/office/officeart/2009/3/layout/DescendingProcess"/>
    <dgm:cxn modelId="{8F8FA100-CFAC-4983-8991-F20B541C9BE2}" type="presParOf" srcId="{2C555CA6-F20A-455D-9A5E-7A0363DC0B72}" destId="{6EC20B66-4ADE-477C-ADF4-E9988C2AA252}" srcOrd="2" destOrd="0" presId="urn:microsoft.com/office/officeart/2009/3/layout/DescendingProcess"/>
    <dgm:cxn modelId="{9DB7FD8A-30A2-4277-AD25-1F0FCC344D69}" type="presParOf" srcId="{2C555CA6-F20A-455D-9A5E-7A0363DC0B72}" destId="{6C4A2070-CE20-4F05-822C-9ACDBAEB6CB3}" srcOrd="3" destOrd="0" presId="urn:microsoft.com/office/officeart/2009/3/layout/DescendingProcess"/>
    <dgm:cxn modelId="{FD4AA46C-D1FD-4A11-A0CE-7E41365BF7BB}" type="presParOf" srcId="{6C4A2070-CE20-4F05-822C-9ACDBAEB6CB3}" destId="{729E231B-509B-4B84-90A7-127D17B314A6}" srcOrd="0" destOrd="0" presId="urn:microsoft.com/office/officeart/2009/3/layout/DescendingProcess"/>
    <dgm:cxn modelId="{8A9F95BE-822F-45AC-AF28-3C06B0D1A91E}" type="presParOf" srcId="{2C555CA6-F20A-455D-9A5E-7A0363DC0B72}" destId="{C077B3D2-F2BA-4F17-924E-A7FBCB393F71}" srcOrd="4" destOrd="0" presId="urn:microsoft.com/office/officeart/2009/3/layout/DescendingProcess"/>
    <dgm:cxn modelId="{17737909-373E-44AD-A667-F3D5A9349794}" type="presParOf" srcId="{2C555CA6-F20A-455D-9A5E-7A0363DC0B72}" destId="{6AFCB964-9178-4709-8443-6DA3B5275524}" srcOrd="5" destOrd="0" presId="urn:microsoft.com/office/officeart/2009/3/layout/DescendingProcess"/>
    <dgm:cxn modelId="{153DCD7F-13F4-4CFF-A93D-BD477422F9E0}" type="presParOf" srcId="{6AFCB964-9178-4709-8443-6DA3B5275524}" destId="{F471DE04-6BE7-499E-94B9-15E83E3FE69B}" srcOrd="0" destOrd="0" presId="urn:microsoft.com/office/officeart/2009/3/layout/DescendingProcess"/>
    <dgm:cxn modelId="{A24C2324-9852-4CC9-A655-CC1EE7682691}" type="presParOf" srcId="{2C555CA6-F20A-455D-9A5E-7A0363DC0B72}" destId="{2036FF80-B4F9-471D-BA2C-E2EF9D0D510A}" srcOrd="6" destOrd="0" presId="urn:microsoft.com/office/officeart/2009/3/layout/DescendingProcess"/>
    <dgm:cxn modelId="{F892A8B2-BB83-4FE5-BD47-A44A65CA2390}" type="presParOf" srcId="{2C555CA6-F20A-455D-9A5E-7A0363DC0B72}" destId="{F9FC7469-E08E-491B-B44E-AF9C7B53FF09}" srcOrd="7" destOrd="0" presId="urn:microsoft.com/office/officeart/2009/3/layout/DescendingProcess"/>
    <dgm:cxn modelId="{96C62EBE-5F96-42A5-BFC7-1CF78A704DA9}" type="presParOf" srcId="{F9FC7469-E08E-491B-B44E-AF9C7B53FF09}" destId="{D4D8AC26-605F-4289-A0C7-43B985DABE90}" srcOrd="0" destOrd="0" presId="urn:microsoft.com/office/officeart/2009/3/layout/DescendingProcess"/>
    <dgm:cxn modelId="{6FC01CAF-BFDA-4D77-9D3C-DF8B5AB8DC61}" type="presParOf" srcId="{2C555CA6-F20A-455D-9A5E-7A0363DC0B72}" destId="{8942EFD5-257A-48CC-9607-D8AF29737F52}"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6C1EDA-AC15-48D1-8CD8-ECED3E05A679}" type="doc">
      <dgm:prSet loTypeId="urn:microsoft.com/office/officeart/2005/8/layout/venn1" loCatId="relationship" qsTypeId="urn:microsoft.com/office/officeart/2005/8/quickstyle/simple1" qsCatId="simple" csTypeId="urn:microsoft.com/office/officeart/2005/8/colors/colorful5" csCatId="colorful" phldr="1"/>
      <dgm:spPr/>
    </dgm:pt>
    <dgm:pt modelId="{BA210CA9-15AE-4F79-8E89-4281770E9C4B}">
      <dgm:prSet phldrT="[Text]"/>
      <dgm:spPr/>
      <dgm:t>
        <a:bodyPr/>
        <a:lstStyle/>
        <a:p>
          <a:r>
            <a:rPr lang="en-US" dirty="0"/>
            <a:t>What do I want to know?</a:t>
          </a:r>
        </a:p>
      </dgm:t>
    </dgm:pt>
    <dgm:pt modelId="{D05C86F3-77CD-48EE-A403-398145538CB8}" type="parTrans" cxnId="{9590C77D-F4AC-4AD8-8D79-4F232C8DE744}">
      <dgm:prSet/>
      <dgm:spPr/>
      <dgm:t>
        <a:bodyPr/>
        <a:lstStyle/>
        <a:p>
          <a:endParaRPr lang="en-US"/>
        </a:p>
      </dgm:t>
    </dgm:pt>
    <dgm:pt modelId="{70053CDD-D926-4646-B937-C481ADC4A445}" type="sibTrans" cxnId="{9590C77D-F4AC-4AD8-8D79-4F232C8DE744}">
      <dgm:prSet/>
      <dgm:spPr/>
      <dgm:t>
        <a:bodyPr/>
        <a:lstStyle/>
        <a:p>
          <a:endParaRPr lang="en-US"/>
        </a:p>
      </dgm:t>
    </dgm:pt>
    <dgm:pt modelId="{6C757C9A-1240-4F8A-A7DB-FFB16D22925A}">
      <dgm:prSet phldrT="[Text]"/>
      <dgm:spPr/>
      <dgm:t>
        <a:bodyPr/>
        <a:lstStyle/>
        <a:p>
          <a:r>
            <a:rPr lang="en-US" dirty="0"/>
            <a:t>What does the literature say? </a:t>
          </a:r>
        </a:p>
      </dgm:t>
    </dgm:pt>
    <dgm:pt modelId="{F8DCE190-D74C-4D93-8017-A245C785353F}" type="parTrans" cxnId="{319CD32A-6E74-4030-896F-607C321E6745}">
      <dgm:prSet/>
      <dgm:spPr/>
      <dgm:t>
        <a:bodyPr/>
        <a:lstStyle/>
        <a:p>
          <a:endParaRPr lang="en-US"/>
        </a:p>
      </dgm:t>
    </dgm:pt>
    <dgm:pt modelId="{26F13F5C-E566-445F-A82A-AAABFD8956BB}" type="sibTrans" cxnId="{319CD32A-6E74-4030-896F-607C321E6745}">
      <dgm:prSet/>
      <dgm:spPr/>
      <dgm:t>
        <a:bodyPr/>
        <a:lstStyle/>
        <a:p>
          <a:endParaRPr lang="en-US"/>
        </a:p>
      </dgm:t>
    </dgm:pt>
    <dgm:pt modelId="{C1ED1B94-6CCE-4EBF-87ED-7C7334D80359}">
      <dgm:prSet phldrT="[Text]"/>
      <dgm:spPr/>
      <dgm:t>
        <a:bodyPr/>
        <a:lstStyle/>
        <a:p>
          <a:r>
            <a:rPr lang="en-US" dirty="0"/>
            <a:t>What should I know for this population? </a:t>
          </a:r>
        </a:p>
      </dgm:t>
    </dgm:pt>
    <dgm:pt modelId="{B609336F-F034-40DE-959D-3542B3D2E3F0}" type="parTrans" cxnId="{FAEB3A0A-8404-4A94-B7AB-AFFE9B13692B}">
      <dgm:prSet/>
      <dgm:spPr/>
      <dgm:t>
        <a:bodyPr/>
        <a:lstStyle/>
        <a:p>
          <a:endParaRPr lang="en-US"/>
        </a:p>
      </dgm:t>
    </dgm:pt>
    <dgm:pt modelId="{4BC15947-780E-4B1F-BB75-C88F35119AD5}" type="sibTrans" cxnId="{FAEB3A0A-8404-4A94-B7AB-AFFE9B13692B}">
      <dgm:prSet/>
      <dgm:spPr/>
      <dgm:t>
        <a:bodyPr/>
        <a:lstStyle/>
        <a:p>
          <a:endParaRPr lang="en-US"/>
        </a:p>
      </dgm:t>
    </dgm:pt>
    <dgm:pt modelId="{5DED5AD2-FCE5-4E4E-8F87-84557ABE8536}">
      <dgm:prSet phldrT="[Text]"/>
      <dgm:spPr/>
      <dgm:t>
        <a:bodyPr/>
        <a:lstStyle/>
        <a:p>
          <a:r>
            <a:rPr lang="en-US" dirty="0"/>
            <a:t>What have I learned from interviews so far? </a:t>
          </a:r>
        </a:p>
      </dgm:t>
    </dgm:pt>
    <dgm:pt modelId="{AC06837A-DA4E-479F-8875-FBEB7AB75903}" type="parTrans" cxnId="{24BA5D0B-FEA4-4A92-A1B7-E9BD21AE977D}">
      <dgm:prSet/>
      <dgm:spPr/>
      <dgm:t>
        <a:bodyPr/>
        <a:lstStyle/>
        <a:p>
          <a:endParaRPr lang="en-US"/>
        </a:p>
      </dgm:t>
    </dgm:pt>
    <dgm:pt modelId="{849272A4-EBD5-4F8E-9981-5108CA5E21F0}" type="sibTrans" cxnId="{24BA5D0B-FEA4-4A92-A1B7-E9BD21AE977D}">
      <dgm:prSet/>
      <dgm:spPr/>
      <dgm:t>
        <a:bodyPr/>
        <a:lstStyle/>
        <a:p>
          <a:endParaRPr lang="en-US"/>
        </a:p>
      </dgm:t>
    </dgm:pt>
    <dgm:pt modelId="{2A60A973-E1E7-4200-B3E2-1CA635E9D57A}">
      <dgm:prSet phldrT="[Text]"/>
      <dgm:spPr/>
      <dgm:t>
        <a:bodyPr/>
        <a:lstStyle/>
        <a:p>
          <a:r>
            <a:rPr lang="en-US" dirty="0"/>
            <a:t>What is my research question?</a:t>
          </a:r>
        </a:p>
      </dgm:t>
    </dgm:pt>
    <dgm:pt modelId="{D3BF961B-F83B-4A1A-B67E-5BF2F1AE8BB1}" type="parTrans" cxnId="{425D8D57-1CCD-4B1C-AD34-58E6476DFCC5}">
      <dgm:prSet/>
      <dgm:spPr/>
      <dgm:t>
        <a:bodyPr/>
        <a:lstStyle/>
        <a:p>
          <a:endParaRPr lang="en-US"/>
        </a:p>
      </dgm:t>
    </dgm:pt>
    <dgm:pt modelId="{A1762AB8-54F8-4282-A446-7CD07E976F60}" type="sibTrans" cxnId="{425D8D57-1CCD-4B1C-AD34-58E6476DFCC5}">
      <dgm:prSet/>
      <dgm:spPr/>
      <dgm:t>
        <a:bodyPr/>
        <a:lstStyle/>
        <a:p>
          <a:endParaRPr lang="en-US"/>
        </a:p>
      </dgm:t>
    </dgm:pt>
    <dgm:pt modelId="{C8E896C3-9065-467E-AF80-20B08CE260CD}">
      <dgm:prSet phldrT="[Text]"/>
      <dgm:spPr/>
      <dgm:t>
        <a:bodyPr/>
        <a:lstStyle/>
        <a:p>
          <a:r>
            <a:rPr lang="en-US" dirty="0"/>
            <a:t>What feedback have I received so far?</a:t>
          </a:r>
        </a:p>
      </dgm:t>
    </dgm:pt>
    <dgm:pt modelId="{8E60A189-3226-4568-A898-9476D8D534E0}" type="parTrans" cxnId="{ECE6E3A0-7F24-4395-8AA0-2A81CC1D12EE}">
      <dgm:prSet/>
      <dgm:spPr/>
      <dgm:t>
        <a:bodyPr/>
        <a:lstStyle/>
        <a:p>
          <a:endParaRPr lang="en-US"/>
        </a:p>
      </dgm:t>
    </dgm:pt>
    <dgm:pt modelId="{E8B908D0-BC7B-4FCE-9E61-E6E0DC80D264}" type="sibTrans" cxnId="{ECE6E3A0-7F24-4395-8AA0-2A81CC1D12EE}">
      <dgm:prSet/>
      <dgm:spPr/>
      <dgm:t>
        <a:bodyPr/>
        <a:lstStyle/>
        <a:p>
          <a:endParaRPr lang="en-US"/>
        </a:p>
      </dgm:t>
    </dgm:pt>
    <dgm:pt modelId="{993333E8-5D73-4C3E-B89A-A40D145B1E4A}" type="pres">
      <dgm:prSet presAssocID="{126C1EDA-AC15-48D1-8CD8-ECED3E05A679}" presName="compositeShape" presStyleCnt="0">
        <dgm:presLayoutVars>
          <dgm:chMax val="7"/>
          <dgm:dir/>
          <dgm:resizeHandles val="exact"/>
        </dgm:presLayoutVars>
      </dgm:prSet>
      <dgm:spPr/>
    </dgm:pt>
    <dgm:pt modelId="{837DD521-A905-4EC8-8B07-613DCC70682F}" type="pres">
      <dgm:prSet presAssocID="{BA210CA9-15AE-4F79-8E89-4281770E9C4B}" presName="circ1" presStyleLbl="vennNode1" presStyleIdx="0" presStyleCnt="6"/>
      <dgm:spPr/>
    </dgm:pt>
    <dgm:pt modelId="{0C4CA46F-D313-47F9-A821-603EE14A8148}" type="pres">
      <dgm:prSet presAssocID="{BA210CA9-15AE-4F79-8E89-4281770E9C4B}" presName="circ1Tx" presStyleLbl="revTx" presStyleIdx="0" presStyleCnt="0">
        <dgm:presLayoutVars>
          <dgm:chMax val="0"/>
          <dgm:chPref val="0"/>
          <dgm:bulletEnabled val="1"/>
        </dgm:presLayoutVars>
      </dgm:prSet>
      <dgm:spPr/>
    </dgm:pt>
    <dgm:pt modelId="{D21301DD-95B3-4850-BCCD-4755EB92299E}" type="pres">
      <dgm:prSet presAssocID="{2A60A973-E1E7-4200-B3E2-1CA635E9D57A}" presName="circ2" presStyleLbl="vennNode1" presStyleIdx="1" presStyleCnt="6"/>
      <dgm:spPr/>
    </dgm:pt>
    <dgm:pt modelId="{26F15A46-06F2-4FEE-8664-48B6BE37FD5E}" type="pres">
      <dgm:prSet presAssocID="{2A60A973-E1E7-4200-B3E2-1CA635E9D57A}" presName="circ2Tx" presStyleLbl="revTx" presStyleIdx="0" presStyleCnt="0" custLinFactNeighborX="-4219" custLinFactNeighborY="1209">
        <dgm:presLayoutVars>
          <dgm:chMax val="0"/>
          <dgm:chPref val="0"/>
          <dgm:bulletEnabled val="1"/>
        </dgm:presLayoutVars>
      </dgm:prSet>
      <dgm:spPr/>
    </dgm:pt>
    <dgm:pt modelId="{C403AD3B-08E2-4BF1-A145-3C7995392CA6}" type="pres">
      <dgm:prSet presAssocID="{6C757C9A-1240-4F8A-A7DB-FFB16D22925A}" presName="circ3" presStyleLbl="vennNode1" presStyleIdx="2" presStyleCnt="6"/>
      <dgm:spPr/>
    </dgm:pt>
    <dgm:pt modelId="{90B60B55-84EB-4A92-B78E-C2914E238A6F}" type="pres">
      <dgm:prSet presAssocID="{6C757C9A-1240-4F8A-A7DB-FFB16D22925A}" presName="circ3Tx" presStyleLbl="revTx" presStyleIdx="0" presStyleCnt="0">
        <dgm:presLayoutVars>
          <dgm:chMax val="0"/>
          <dgm:chPref val="0"/>
          <dgm:bulletEnabled val="1"/>
        </dgm:presLayoutVars>
      </dgm:prSet>
      <dgm:spPr/>
    </dgm:pt>
    <dgm:pt modelId="{E9871F32-B258-4AAD-ACD6-F955716F0067}" type="pres">
      <dgm:prSet presAssocID="{C1ED1B94-6CCE-4EBF-87ED-7C7334D80359}" presName="circ4" presStyleLbl="vennNode1" presStyleIdx="3" presStyleCnt="6"/>
      <dgm:spPr/>
    </dgm:pt>
    <dgm:pt modelId="{9C9EB02F-A4FE-42E6-8686-FB9A4ADCB6ED}" type="pres">
      <dgm:prSet presAssocID="{C1ED1B94-6CCE-4EBF-87ED-7C7334D80359}" presName="circ4Tx" presStyleLbl="revTx" presStyleIdx="0" presStyleCnt="0">
        <dgm:presLayoutVars>
          <dgm:chMax val="0"/>
          <dgm:chPref val="0"/>
          <dgm:bulletEnabled val="1"/>
        </dgm:presLayoutVars>
      </dgm:prSet>
      <dgm:spPr/>
    </dgm:pt>
    <dgm:pt modelId="{7D51F14E-2172-46B1-8BF1-401116EE6176}" type="pres">
      <dgm:prSet presAssocID="{C8E896C3-9065-467E-AF80-20B08CE260CD}" presName="circ5" presStyleLbl="vennNode1" presStyleIdx="4" presStyleCnt="6"/>
      <dgm:spPr/>
    </dgm:pt>
    <dgm:pt modelId="{1615F9CA-A8ED-48E9-8C3E-057166D61511}" type="pres">
      <dgm:prSet presAssocID="{C8E896C3-9065-467E-AF80-20B08CE260CD}" presName="circ5Tx" presStyleLbl="revTx" presStyleIdx="0" presStyleCnt="0" custLinFactNeighborX="-6857" custLinFactNeighborY="750">
        <dgm:presLayoutVars>
          <dgm:chMax val="0"/>
          <dgm:chPref val="0"/>
          <dgm:bulletEnabled val="1"/>
        </dgm:presLayoutVars>
      </dgm:prSet>
      <dgm:spPr/>
    </dgm:pt>
    <dgm:pt modelId="{9072DE9B-EF75-4807-9A1E-B4D6D4C69D27}" type="pres">
      <dgm:prSet presAssocID="{5DED5AD2-FCE5-4E4E-8F87-84557ABE8536}" presName="circ6" presStyleLbl="vennNode1" presStyleIdx="5" presStyleCnt="6"/>
      <dgm:spPr/>
    </dgm:pt>
    <dgm:pt modelId="{96972F77-C286-4F75-84A9-AAC2E7467398}" type="pres">
      <dgm:prSet presAssocID="{5DED5AD2-FCE5-4E4E-8F87-84557ABE8536}" presName="circ6Tx" presStyleLbl="revTx" presStyleIdx="0" presStyleCnt="0" custScaleX="125175" custLinFactNeighborX="-9493">
        <dgm:presLayoutVars>
          <dgm:chMax val="0"/>
          <dgm:chPref val="0"/>
          <dgm:bulletEnabled val="1"/>
        </dgm:presLayoutVars>
      </dgm:prSet>
      <dgm:spPr/>
    </dgm:pt>
  </dgm:ptLst>
  <dgm:cxnLst>
    <dgm:cxn modelId="{FAEB3A0A-8404-4A94-B7AB-AFFE9B13692B}" srcId="{126C1EDA-AC15-48D1-8CD8-ECED3E05A679}" destId="{C1ED1B94-6CCE-4EBF-87ED-7C7334D80359}" srcOrd="3" destOrd="0" parTransId="{B609336F-F034-40DE-959D-3542B3D2E3F0}" sibTransId="{4BC15947-780E-4B1F-BB75-C88F35119AD5}"/>
    <dgm:cxn modelId="{24BA5D0B-FEA4-4A92-A1B7-E9BD21AE977D}" srcId="{126C1EDA-AC15-48D1-8CD8-ECED3E05A679}" destId="{5DED5AD2-FCE5-4E4E-8F87-84557ABE8536}" srcOrd="5" destOrd="0" parTransId="{AC06837A-DA4E-479F-8875-FBEB7AB75903}" sibTransId="{849272A4-EBD5-4F8E-9981-5108CA5E21F0}"/>
    <dgm:cxn modelId="{92166A1C-2034-4CBB-9C37-B0AD0B2A98A7}" type="presOf" srcId="{2A60A973-E1E7-4200-B3E2-1CA635E9D57A}" destId="{26F15A46-06F2-4FEE-8664-48B6BE37FD5E}" srcOrd="0" destOrd="0" presId="urn:microsoft.com/office/officeart/2005/8/layout/venn1"/>
    <dgm:cxn modelId="{319CD32A-6E74-4030-896F-607C321E6745}" srcId="{126C1EDA-AC15-48D1-8CD8-ECED3E05A679}" destId="{6C757C9A-1240-4F8A-A7DB-FFB16D22925A}" srcOrd="2" destOrd="0" parTransId="{F8DCE190-D74C-4D93-8017-A245C785353F}" sibTransId="{26F13F5C-E566-445F-A82A-AAABFD8956BB}"/>
    <dgm:cxn modelId="{B046432F-5A2A-46A0-87C8-16A2E2432168}" type="presOf" srcId="{C1ED1B94-6CCE-4EBF-87ED-7C7334D80359}" destId="{9C9EB02F-A4FE-42E6-8686-FB9A4ADCB6ED}" srcOrd="0" destOrd="0" presId="urn:microsoft.com/office/officeart/2005/8/layout/venn1"/>
    <dgm:cxn modelId="{CD576631-D1EE-4CC3-859C-BA032BCB09C6}" type="presOf" srcId="{6C757C9A-1240-4F8A-A7DB-FFB16D22925A}" destId="{90B60B55-84EB-4A92-B78E-C2914E238A6F}" srcOrd="0" destOrd="0" presId="urn:microsoft.com/office/officeart/2005/8/layout/venn1"/>
    <dgm:cxn modelId="{425D8D57-1CCD-4B1C-AD34-58E6476DFCC5}" srcId="{126C1EDA-AC15-48D1-8CD8-ECED3E05A679}" destId="{2A60A973-E1E7-4200-B3E2-1CA635E9D57A}" srcOrd="1" destOrd="0" parTransId="{D3BF961B-F83B-4A1A-B67E-5BF2F1AE8BB1}" sibTransId="{A1762AB8-54F8-4282-A446-7CD07E976F60}"/>
    <dgm:cxn modelId="{9590C77D-F4AC-4AD8-8D79-4F232C8DE744}" srcId="{126C1EDA-AC15-48D1-8CD8-ECED3E05A679}" destId="{BA210CA9-15AE-4F79-8E89-4281770E9C4B}" srcOrd="0" destOrd="0" parTransId="{D05C86F3-77CD-48EE-A403-398145538CB8}" sibTransId="{70053CDD-D926-4646-B937-C481ADC4A445}"/>
    <dgm:cxn modelId="{074F598B-3F73-4908-B448-9FFABF1A6562}" type="presOf" srcId="{126C1EDA-AC15-48D1-8CD8-ECED3E05A679}" destId="{993333E8-5D73-4C3E-B89A-A40D145B1E4A}" srcOrd="0" destOrd="0" presId="urn:microsoft.com/office/officeart/2005/8/layout/venn1"/>
    <dgm:cxn modelId="{47A1EF95-F5E4-40CF-84E7-001849E76D7A}" type="presOf" srcId="{C8E896C3-9065-467E-AF80-20B08CE260CD}" destId="{1615F9CA-A8ED-48E9-8C3E-057166D61511}" srcOrd="0" destOrd="0" presId="urn:microsoft.com/office/officeart/2005/8/layout/venn1"/>
    <dgm:cxn modelId="{ECE6E3A0-7F24-4395-8AA0-2A81CC1D12EE}" srcId="{126C1EDA-AC15-48D1-8CD8-ECED3E05A679}" destId="{C8E896C3-9065-467E-AF80-20B08CE260CD}" srcOrd="4" destOrd="0" parTransId="{8E60A189-3226-4568-A898-9476D8D534E0}" sibTransId="{E8B908D0-BC7B-4FCE-9E61-E6E0DC80D264}"/>
    <dgm:cxn modelId="{DB23F6CF-DE95-45E5-99F9-330FBAC0A6EA}" type="presOf" srcId="{BA210CA9-15AE-4F79-8E89-4281770E9C4B}" destId="{0C4CA46F-D313-47F9-A821-603EE14A8148}" srcOrd="0" destOrd="0" presId="urn:microsoft.com/office/officeart/2005/8/layout/venn1"/>
    <dgm:cxn modelId="{20C839D1-9A6B-4D49-B054-893F3077B69A}" type="presOf" srcId="{5DED5AD2-FCE5-4E4E-8F87-84557ABE8536}" destId="{96972F77-C286-4F75-84A9-AAC2E7467398}" srcOrd="0" destOrd="0" presId="urn:microsoft.com/office/officeart/2005/8/layout/venn1"/>
    <dgm:cxn modelId="{FC1AC770-37B4-4C21-BCB4-A8B287E66AF9}" type="presParOf" srcId="{993333E8-5D73-4C3E-B89A-A40D145B1E4A}" destId="{837DD521-A905-4EC8-8B07-613DCC70682F}" srcOrd="0" destOrd="0" presId="urn:microsoft.com/office/officeart/2005/8/layout/venn1"/>
    <dgm:cxn modelId="{C7ACC47E-0F9E-427B-97F0-3A23664339B5}" type="presParOf" srcId="{993333E8-5D73-4C3E-B89A-A40D145B1E4A}" destId="{0C4CA46F-D313-47F9-A821-603EE14A8148}" srcOrd="1" destOrd="0" presId="urn:microsoft.com/office/officeart/2005/8/layout/venn1"/>
    <dgm:cxn modelId="{D8F8DA33-2944-4CE4-9857-CCBAEA03725C}" type="presParOf" srcId="{993333E8-5D73-4C3E-B89A-A40D145B1E4A}" destId="{D21301DD-95B3-4850-BCCD-4755EB92299E}" srcOrd="2" destOrd="0" presId="urn:microsoft.com/office/officeart/2005/8/layout/venn1"/>
    <dgm:cxn modelId="{A599C60C-8244-415A-84C1-D12FFC8F2627}" type="presParOf" srcId="{993333E8-5D73-4C3E-B89A-A40D145B1E4A}" destId="{26F15A46-06F2-4FEE-8664-48B6BE37FD5E}" srcOrd="3" destOrd="0" presId="urn:microsoft.com/office/officeart/2005/8/layout/venn1"/>
    <dgm:cxn modelId="{97332E84-53F4-45C1-B02A-5B6551FC7E9C}" type="presParOf" srcId="{993333E8-5D73-4C3E-B89A-A40D145B1E4A}" destId="{C403AD3B-08E2-4BF1-A145-3C7995392CA6}" srcOrd="4" destOrd="0" presId="urn:microsoft.com/office/officeart/2005/8/layout/venn1"/>
    <dgm:cxn modelId="{C36E6B7C-31A7-408F-97B1-1002211AF94C}" type="presParOf" srcId="{993333E8-5D73-4C3E-B89A-A40D145B1E4A}" destId="{90B60B55-84EB-4A92-B78E-C2914E238A6F}" srcOrd="5" destOrd="0" presId="urn:microsoft.com/office/officeart/2005/8/layout/venn1"/>
    <dgm:cxn modelId="{A6F7DD2D-5D12-411F-9E65-03BB3161921B}" type="presParOf" srcId="{993333E8-5D73-4C3E-B89A-A40D145B1E4A}" destId="{E9871F32-B258-4AAD-ACD6-F955716F0067}" srcOrd="6" destOrd="0" presId="urn:microsoft.com/office/officeart/2005/8/layout/venn1"/>
    <dgm:cxn modelId="{7258EE1D-38D5-4694-8F3A-2C88867C23BF}" type="presParOf" srcId="{993333E8-5D73-4C3E-B89A-A40D145B1E4A}" destId="{9C9EB02F-A4FE-42E6-8686-FB9A4ADCB6ED}" srcOrd="7" destOrd="0" presId="urn:microsoft.com/office/officeart/2005/8/layout/venn1"/>
    <dgm:cxn modelId="{D7DAD5DA-6416-4F45-B90F-D08EFD54709E}" type="presParOf" srcId="{993333E8-5D73-4C3E-B89A-A40D145B1E4A}" destId="{7D51F14E-2172-46B1-8BF1-401116EE6176}" srcOrd="8" destOrd="0" presId="urn:microsoft.com/office/officeart/2005/8/layout/venn1"/>
    <dgm:cxn modelId="{BE8CD46B-0A9D-4D6E-95AF-70996E7A84AD}" type="presParOf" srcId="{993333E8-5D73-4C3E-B89A-A40D145B1E4A}" destId="{1615F9CA-A8ED-48E9-8C3E-057166D61511}" srcOrd="9" destOrd="0" presId="urn:microsoft.com/office/officeart/2005/8/layout/venn1"/>
    <dgm:cxn modelId="{10EA0392-28A4-4CC9-BD29-1D06381566E3}" type="presParOf" srcId="{993333E8-5D73-4C3E-B89A-A40D145B1E4A}" destId="{9072DE9B-EF75-4807-9A1E-B4D6D4C69D27}" srcOrd="10" destOrd="0" presId="urn:microsoft.com/office/officeart/2005/8/layout/venn1"/>
    <dgm:cxn modelId="{FCDFC5A0-5B39-4DB1-B084-F3193CD7FA11}" type="presParOf" srcId="{993333E8-5D73-4C3E-B89A-A40D145B1E4A}" destId="{96972F77-C286-4F75-84A9-AAC2E7467398}" srcOrd="11"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AC57219D-00CA-4542-BE9A-862C2D84D572}" type="doc">
      <dgm:prSet loTypeId="urn:microsoft.com/office/officeart/2005/8/layout/default" loCatId="list" qsTypeId="urn:microsoft.com/office/officeart/2005/8/quickstyle/simple3" qsCatId="simple" csTypeId="urn:microsoft.com/office/officeart/2005/8/colors/accent0_3" csCatId="mainScheme" phldr="1"/>
      <dgm:spPr/>
      <dgm:t>
        <a:bodyPr/>
        <a:lstStyle/>
        <a:p>
          <a:endParaRPr lang="en-US"/>
        </a:p>
      </dgm:t>
    </dgm:pt>
    <dgm:pt modelId="{B60C08E6-FBD0-4F2E-8FF6-F6FA4865DE22}">
      <dgm:prSet phldrT="[Text]" custT="1"/>
      <dgm:spPr>
        <a:solidFill>
          <a:srgbClr val="777777">
            <a:alpha val="20000"/>
          </a:srgbClr>
        </a:solidFill>
        <a:ln w="28575">
          <a:solidFill>
            <a:srgbClr val="5A2781"/>
          </a:solidFill>
        </a:ln>
      </dgm:spPr>
      <dgm:t>
        <a:bodyPr anchor="t"/>
        <a:lstStyle/>
        <a:p>
          <a:pPr>
            <a:lnSpc>
              <a:spcPct val="100000"/>
            </a:lnSpc>
          </a:pPr>
          <a:r>
            <a:rPr lang="en-US" sz="4800" dirty="0"/>
            <a:t>Order</a:t>
          </a:r>
          <a:endParaRPr lang="en-US" sz="5500" dirty="0"/>
        </a:p>
        <a:p>
          <a:pPr>
            <a:lnSpc>
              <a:spcPct val="90000"/>
            </a:lnSpc>
          </a:pPr>
          <a:r>
            <a:rPr lang="en-US" sz="1800" dirty="0"/>
            <a:t>When possible, researchers should avoid a phenomenon called “priming,” or asking an earlier question that might influence a later one.</a:t>
          </a:r>
        </a:p>
      </dgm:t>
    </dgm:pt>
    <dgm:pt modelId="{477A5336-1B00-49F7-892F-489B18DF360D}" type="parTrans" cxnId="{96001BF3-B843-45A9-8F4E-E90E3B6A3628}">
      <dgm:prSet/>
      <dgm:spPr/>
      <dgm:t>
        <a:bodyPr/>
        <a:lstStyle/>
        <a:p>
          <a:endParaRPr lang="en-US"/>
        </a:p>
      </dgm:t>
    </dgm:pt>
    <dgm:pt modelId="{F61A4FB5-DF1F-435A-8FD7-352A8BA45A19}" type="sibTrans" cxnId="{96001BF3-B843-45A9-8F4E-E90E3B6A3628}">
      <dgm:prSet/>
      <dgm:spPr/>
      <dgm:t>
        <a:bodyPr/>
        <a:lstStyle/>
        <a:p>
          <a:endParaRPr lang="en-US"/>
        </a:p>
      </dgm:t>
    </dgm:pt>
    <dgm:pt modelId="{7F95AA42-6B47-4E22-A288-E64A92E4C602}">
      <dgm:prSet phldrT="[Text]" custT="1"/>
      <dgm:spPr>
        <a:solidFill>
          <a:srgbClr val="777777">
            <a:alpha val="20000"/>
          </a:srgbClr>
        </a:solidFill>
        <a:ln w="28575">
          <a:solidFill>
            <a:srgbClr val="5A2781"/>
          </a:solidFill>
        </a:ln>
      </dgm:spPr>
      <dgm:t>
        <a:bodyPr/>
        <a:lstStyle/>
        <a:p>
          <a:r>
            <a:rPr lang="en-US" sz="4800" dirty="0"/>
            <a:t>Arc</a:t>
          </a:r>
          <a:endParaRPr lang="en-US" sz="2400" dirty="0"/>
        </a:p>
        <a:p>
          <a:r>
            <a:rPr lang="en-US" sz="1800" dirty="0"/>
            <a:t>Questions on similar topics should be asked at similar points in the interview, and the interview guide should generally flow. </a:t>
          </a:r>
        </a:p>
      </dgm:t>
    </dgm:pt>
    <dgm:pt modelId="{1FE7FF6B-2DE5-4AFE-A35B-527A45AD3074}" type="parTrans" cxnId="{271DDA71-9D15-43B8-9DF7-5D89EC923FB4}">
      <dgm:prSet/>
      <dgm:spPr/>
      <dgm:t>
        <a:bodyPr/>
        <a:lstStyle/>
        <a:p>
          <a:endParaRPr lang="en-US"/>
        </a:p>
      </dgm:t>
    </dgm:pt>
    <dgm:pt modelId="{234B21E9-CB28-4947-8D80-B66DF015A43D}" type="sibTrans" cxnId="{271DDA71-9D15-43B8-9DF7-5D89EC923FB4}">
      <dgm:prSet/>
      <dgm:spPr/>
      <dgm:t>
        <a:bodyPr/>
        <a:lstStyle/>
        <a:p>
          <a:endParaRPr lang="en-US"/>
        </a:p>
      </dgm:t>
    </dgm:pt>
    <dgm:pt modelId="{4C28D2D8-AAF9-4A5E-B1E7-BA2E8753D42A}">
      <dgm:prSet phldrT="[Text]" custT="1"/>
      <dgm:spPr>
        <a:solidFill>
          <a:srgbClr val="777777">
            <a:alpha val="20000"/>
          </a:srgbClr>
        </a:solidFill>
        <a:ln w="28575">
          <a:solidFill>
            <a:srgbClr val="5A2781"/>
          </a:solidFill>
        </a:ln>
      </dgm:spPr>
      <dgm:t>
        <a:bodyPr/>
        <a:lstStyle/>
        <a:p>
          <a:r>
            <a:rPr lang="en-US" sz="4800" dirty="0"/>
            <a:t>Maintaining a Spark</a:t>
          </a:r>
          <a:endParaRPr lang="en-US" sz="2500" dirty="0"/>
        </a:p>
        <a:p>
          <a:r>
            <a:rPr lang="en-US" sz="1800" dirty="0"/>
            <a:t>It is important to maintain rapport with participants. Build rapport at the beginning; ask deep questions later in the interview  when the participant is more ready to share.</a:t>
          </a:r>
        </a:p>
      </dgm:t>
    </dgm:pt>
    <dgm:pt modelId="{72EF2990-C44F-4647-9863-F3AA5A9EBC37}" type="parTrans" cxnId="{4CBF9875-4090-4801-8611-6A4D7049A46D}">
      <dgm:prSet/>
      <dgm:spPr/>
      <dgm:t>
        <a:bodyPr/>
        <a:lstStyle/>
        <a:p>
          <a:endParaRPr lang="en-US"/>
        </a:p>
      </dgm:t>
    </dgm:pt>
    <dgm:pt modelId="{D43368C1-8895-4C42-85DA-AD87EEA2FAB2}" type="sibTrans" cxnId="{4CBF9875-4090-4801-8611-6A4D7049A46D}">
      <dgm:prSet/>
      <dgm:spPr/>
      <dgm:t>
        <a:bodyPr/>
        <a:lstStyle/>
        <a:p>
          <a:endParaRPr lang="en-US"/>
        </a:p>
      </dgm:t>
    </dgm:pt>
    <dgm:pt modelId="{0059D716-3DFA-4B39-A2E4-D3553CAC5AAB}" type="pres">
      <dgm:prSet presAssocID="{AC57219D-00CA-4542-BE9A-862C2D84D572}" presName="diagram" presStyleCnt="0">
        <dgm:presLayoutVars>
          <dgm:dir/>
          <dgm:resizeHandles val="exact"/>
        </dgm:presLayoutVars>
      </dgm:prSet>
      <dgm:spPr/>
    </dgm:pt>
    <dgm:pt modelId="{903AEDFA-18D7-4BF1-A0B7-5929FD61683B}" type="pres">
      <dgm:prSet presAssocID="{B60C08E6-FBD0-4F2E-8FF6-F6FA4865DE22}" presName="node" presStyleLbl="node1" presStyleIdx="0" presStyleCnt="3" custScaleX="142295">
        <dgm:presLayoutVars>
          <dgm:bulletEnabled val="1"/>
        </dgm:presLayoutVars>
      </dgm:prSet>
      <dgm:spPr/>
    </dgm:pt>
    <dgm:pt modelId="{15F01A00-BAC6-4578-AF3B-ED47B08FAD5A}" type="pres">
      <dgm:prSet presAssocID="{F61A4FB5-DF1F-435A-8FD7-352A8BA45A19}" presName="sibTrans" presStyleCnt="0"/>
      <dgm:spPr/>
    </dgm:pt>
    <dgm:pt modelId="{7E203DC6-9DF2-44ED-84BD-14EAC82FABF2}" type="pres">
      <dgm:prSet presAssocID="{7F95AA42-6B47-4E22-A288-E64A92E4C602}" presName="node" presStyleLbl="node1" presStyleIdx="1" presStyleCnt="3" custScaleX="142295">
        <dgm:presLayoutVars>
          <dgm:bulletEnabled val="1"/>
        </dgm:presLayoutVars>
      </dgm:prSet>
      <dgm:spPr/>
    </dgm:pt>
    <dgm:pt modelId="{0AC0A98F-37E2-43ED-8DA9-E58B60062C98}" type="pres">
      <dgm:prSet presAssocID="{234B21E9-CB28-4947-8D80-B66DF015A43D}" presName="sibTrans" presStyleCnt="0"/>
      <dgm:spPr/>
    </dgm:pt>
    <dgm:pt modelId="{8ACC9161-0B1C-4855-950F-FF0DA4DBAC37}" type="pres">
      <dgm:prSet presAssocID="{4C28D2D8-AAF9-4A5E-B1E7-BA2E8753D42A}" presName="node" presStyleLbl="node1" presStyleIdx="2" presStyleCnt="3" custScaleX="170007">
        <dgm:presLayoutVars>
          <dgm:bulletEnabled val="1"/>
        </dgm:presLayoutVars>
      </dgm:prSet>
      <dgm:spPr/>
    </dgm:pt>
  </dgm:ptLst>
  <dgm:cxnLst>
    <dgm:cxn modelId="{4C22D83C-6DF5-49BC-8797-0BA6E28B83DB}" type="presOf" srcId="{7F95AA42-6B47-4E22-A288-E64A92E4C602}" destId="{7E203DC6-9DF2-44ED-84BD-14EAC82FABF2}" srcOrd="0" destOrd="0" presId="urn:microsoft.com/office/officeart/2005/8/layout/default"/>
    <dgm:cxn modelId="{271DDA71-9D15-43B8-9DF7-5D89EC923FB4}" srcId="{AC57219D-00CA-4542-BE9A-862C2D84D572}" destId="{7F95AA42-6B47-4E22-A288-E64A92E4C602}" srcOrd="1" destOrd="0" parTransId="{1FE7FF6B-2DE5-4AFE-A35B-527A45AD3074}" sibTransId="{234B21E9-CB28-4947-8D80-B66DF015A43D}"/>
    <dgm:cxn modelId="{4CBF9875-4090-4801-8611-6A4D7049A46D}" srcId="{AC57219D-00CA-4542-BE9A-862C2D84D572}" destId="{4C28D2D8-AAF9-4A5E-B1E7-BA2E8753D42A}" srcOrd="2" destOrd="0" parTransId="{72EF2990-C44F-4647-9863-F3AA5A9EBC37}" sibTransId="{D43368C1-8895-4C42-85DA-AD87EEA2FAB2}"/>
    <dgm:cxn modelId="{181DDC77-C216-4FF1-8163-66963E047A24}" type="presOf" srcId="{4C28D2D8-AAF9-4A5E-B1E7-BA2E8753D42A}" destId="{8ACC9161-0B1C-4855-950F-FF0DA4DBAC37}" srcOrd="0" destOrd="0" presId="urn:microsoft.com/office/officeart/2005/8/layout/default"/>
    <dgm:cxn modelId="{EC3129B5-A981-46A5-B17B-EDF46A137185}" type="presOf" srcId="{AC57219D-00CA-4542-BE9A-862C2D84D572}" destId="{0059D716-3DFA-4B39-A2E4-D3553CAC5AAB}" srcOrd="0" destOrd="0" presId="urn:microsoft.com/office/officeart/2005/8/layout/default"/>
    <dgm:cxn modelId="{998F2EE6-28D0-47AE-9D71-3B4D796C8B5B}" type="presOf" srcId="{B60C08E6-FBD0-4F2E-8FF6-F6FA4865DE22}" destId="{903AEDFA-18D7-4BF1-A0B7-5929FD61683B}" srcOrd="0" destOrd="0" presId="urn:microsoft.com/office/officeart/2005/8/layout/default"/>
    <dgm:cxn modelId="{96001BF3-B843-45A9-8F4E-E90E3B6A3628}" srcId="{AC57219D-00CA-4542-BE9A-862C2D84D572}" destId="{B60C08E6-FBD0-4F2E-8FF6-F6FA4865DE22}" srcOrd="0" destOrd="0" parTransId="{477A5336-1B00-49F7-892F-489B18DF360D}" sibTransId="{F61A4FB5-DF1F-435A-8FD7-352A8BA45A19}"/>
    <dgm:cxn modelId="{1B2713CD-F1BD-414E-85D5-A8B349AC3809}" type="presParOf" srcId="{0059D716-3DFA-4B39-A2E4-D3553CAC5AAB}" destId="{903AEDFA-18D7-4BF1-A0B7-5929FD61683B}" srcOrd="0" destOrd="0" presId="urn:microsoft.com/office/officeart/2005/8/layout/default"/>
    <dgm:cxn modelId="{0D1E326C-9D3E-4C4D-B2A2-767368383E6A}" type="presParOf" srcId="{0059D716-3DFA-4B39-A2E4-D3553CAC5AAB}" destId="{15F01A00-BAC6-4578-AF3B-ED47B08FAD5A}" srcOrd="1" destOrd="0" presId="urn:microsoft.com/office/officeart/2005/8/layout/default"/>
    <dgm:cxn modelId="{FAA4574B-A1BD-4980-9540-9009F4E5E48E}" type="presParOf" srcId="{0059D716-3DFA-4B39-A2E4-D3553CAC5AAB}" destId="{7E203DC6-9DF2-44ED-84BD-14EAC82FABF2}" srcOrd="2" destOrd="0" presId="urn:microsoft.com/office/officeart/2005/8/layout/default"/>
    <dgm:cxn modelId="{C9DD7AF7-C989-4CEA-876F-1A4B49057BA8}" type="presParOf" srcId="{0059D716-3DFA-4B39-A2E4-D3553CAC5AAB}" destId="{0AC0A98F-37E2-43ED-8DA9-E58B60062C98}" srcOrd="3" destOrd="0" presId="urn:microsoft.com/office/officeart/2005/8/layout/default"/>
    <dgm:cxn modelId="{B8CECB4C-7336-4B22-BA97-8566D070AFD5}" type="presParOf" srcId="{0059D716-3DFA-4B39-A2E4-D3553CAC5AAB}" destId="{8ACC9161-0B1C-4855-950F-FF0DA4DBAC37}" srcOrd="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C6F6D4-D6FD-4580-8387-8BA9CA7C72FB}"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0020D704-A8C9-4DD1-A071-970932B88AAA}">
      <dgm:prSet phldrT="[Text]"/>
      <dgm:spPr/>
      <dgm:t>
        <a:bodyPr/>
        <a:lstStyle/>
        <a:p>
          <a:r>
            <a:rPr lang="en-US" dirty="0">
              <a:solidFill>
                <a:schemeClr val="bg2">
                  <a:lumMod val="75000"/>
                </a:schemeClr>
              </a:solidFill>
            </a:rPr>
            <a:t>Before interviewing</a:t>
          </a:r>
        </a:p>
      </dgm:t>
    </dgm:pt>
    <dgm:pt modelId="{2BEFB9D4-2B9B-4D7D-A953-461D4FEFD2FE}" type="parTrans" cxnId="{A406B7B3-620E-4EB0-B584-7E3CE9B4C3F1}">
      <dgm:prSet/>
      <dgm:spPr/>
      <dgm:t>
        <a:bodyPr/>
        <a:lstStyle/>
        <a:p>
          <a:endParaRPr lang="en-US"/>
        </a:p>
      </dgm:t>
    </dgm:pt>
    <dgm:pt modelId="{4A56ABCE-26B0-443B-AC27-01A9A0B6D185}" type="sibTrans" cxnId="{A406B7B3-620E-4EB0-B584-7E3CE9B4C3F1}">
      <dgm:prSet/>
      <dgm:spPr/>
      <dgm:t>
        <a:bodyPr/>
        <a:lstStyle/>
        <a:p>
          <a:endParaRPr lang="en-US"/>
        </a:p>
      </dgm:t>
    </dgm:pt>
    <dgm:pt modelId="{400315A1-3E75-47F3-8A39-30592EC48469}">
      <dgm:prSet phldrT="[Text]"/>
      <dgm:spPr/>
      <dgm:t>
        <a:bodyPr/>
        <a:lstStyle/>
        <a:p>
          <a:pPr algn="l"/>
          <a:r>
            <a:rPr lang="en-US" dirty="0">
              <a:solidFill>
                <a:schemeClr val="tx1"/>
              </a:solidFill>
            </a:rPr>
            <a:t>While interviewing</a:t>
          </a:r>
        </a:p>
      </dgm:t>
    </dgm:pt>
    <dgm:pt modelId="{9D65D6AA-BAD9-4978-AB87-B23B33A58448}" type="parTrans" cxnId="{75D66A9A-C7C0-4B19-985F-1CB85BF2D97A}">
      <dgm:prSet/>
      <dgm:spPr/>
      <dgm:t>
        <a:bodyPr/>
        <a:lstStyle/>
        <a:p>
          <a:endParaRPr lang="en-US"/>
        </a:p>
      </dgm:t>
    </dgm:pt>
    <dgm:pt modelId="{CC1B854D-2DD2-43D8-92D7-E879DACBAC89}" type="sibTrans" cxnId="{75D66A9A-C7C0-4B19-985F-1CB85BF2D97A}">
      <dgm:prSet/>
      <dgm:spPr/>
      <dgm:t>
        <a:bodyPr/>
        <a:lstStyle/>
        <a:p>
          <a:endParaRPr lang="en-US"/>
        </a:p>
      </dgm:t>
    </dgm:pt>
    <dgm:pt modelId="{5DD9012D-2E98-4FFE-BA46-8F922ECDE94C}">
      <dgm:prSet phldrT="[Text]"/>
      <dgm:spPr/>
      <dgm:t>
        <a:bodyPr/>
        <a:lstStyle/>
        <a:p>
          <a:r>
            <a:rPr lang="en-US" dirty="0">
              <a:solidFill>
                <a:schemeClr val="bg2">
                  <a:lumMod val="75000"/>
                </a:schemeClr>
              </a:solidFill>
            </a:rPr>
            <a:t>After interviewing</a:t>
          </a:r>
        </a:p>
      </dgm:t>
    </dgm:pt>
    <dgm:pt modelId="{EFD46394-DD00-40B8-ACA7-7A4B4E8176F6}" type="parTrans" cxnId="{324E3596-2545-4F71-ACED-6EEE4EC46FB7}">
      <dgm:prSet/>
      <dgm:spPr/>
      <dgm:t>
        <a:bodyPr/>
        <a:lstStyle/>
        <a:p>
          <a:endParaRPr lang="en-US"/>
        </a:p>
      </dgm:t>
    </dgm:pt>
    <dgm:pt modelId="{EC11799B-3171-41EE-8649-2AF7A5DAF8FF}" type="sibTrans" cxnId="{324E3596-2545-4F71-ACED-6EEE4EC46FB7}">
      <dgm:prSet/>
      <dgm:spPr/>
      <dgm:t>
        <a:bodyPr/>
        <a:lstStyle/>
        <a:p>
          <a:endParaRPr lang="en-US"/>
        </a:p>
      </dgm:t>
    </dgm:pt>
    <dgm:pt modelId="{DBF48242-A44C-47BA-AEBE-AB27BD5E575F}">
      <dgm:prSet phldrT="[Text]"/>
      <dgm:spPr/>
      <dgm:t>
        <a:bodyPr/>
        <a:lstStyle/>
        <a:p>
          <a:endParaRPr lang="en-US" dirty="0"/>
        </a:p>
      </dgm:t>
    </dgm:pt>
    <dgm:pt modelId="{C6AE4210-07ED-4A9E-82A7-449E1B3C7CFD}" type="parTrans" cxnId="{A390298F-5A9E-4B89-8748-47C608C7EBFC}">
      <dgm:prSet/>
      <dgm:spPr/>
      <dgm:t>
        <a:bodyPr/>
        <a:lstStyle/>
        <a:p>
          <a:endParaRPr lang="en-US"/>
        </a:p>
      </dgm:t>
    </dgm:pt>
    <dgm:pt modelId="{C009331A-B421-4EC2-A737-777643B5C03C}" type="sibTrans" cxnId="{A390298F-5A9E-4B89-8748-47C608C7EBFC}">
      <dgm:prSet/>
      <dgm:spPr/>
      <dgm:t>
        <a:bodyPr/>
        <a:lstStyle/>
        <a:p>
          <a:endParaRPr lang="en-US"/>
        </a:p>
      </dgm:t>
    </dgm:pt>
    <dgm:pt modelId="{6DECA757-EA34-469A-B5C8-0E7910A35B27}">
      <dgm:prSet phldrT="[Text]"/>
      <dgm:spPr/>
      <dgm:t>
        <a:bodyPr/>
        <a:lstStyle/>
        <a:p>
          <a:endParaRPr lang="en-US" dirty="0"/>
        </a:p>
      </dgm:t>
    </dgm:pt>
    <dgm:pt modelId="{E7D84DF5-484F-4EE3-A3A3-349B013F8B9E}" type="parTrans" cxnId="{9F4A9C75-4EB8-4BDE-AFB0-40C4041CED26}">
      <dgm:prSet/>
      <dgm:spPr/>
      <dgm:t>
        <a:bodyPr/>
        <a:lstStyle/>
        <a:p>
          <a:endParaRPr lang="en-US"/>
        </a:p>
      </dgm:t>
    </dgm:pt>
    <dgm:pt modelId="{359605A1-8182-4325-8E7F-3E6362641C76}" type="sibTrans" cxnId="{9F4A9C75-4EB8-4BDE-AFB0-40C4041CED26}">
      <dgm:prSet/>
      <dgm:spPr/>
      <dgm:t>
        <a:bodyPr/>
        <a:lstStyle/>
        <a:p>
          <a:endParaRPr lang="en-US"/>
        </a:p>
      </dgm:t>
    </dgm:pt>
    <dgm:pt modelId="{2C555CA6-F20A-455D-9A5E-7A0363DC0B72}" type="pres">
      <dgm:prSet presAssocID="{25C6F6D4-D6FD-4580-8387-8BA9CA7C72FB}" presName="Name0" presStyleCnt="0">
        <dgm:presLayoutVars>
          <dgm:chMax val="7"/>
          <dgm:chPref val="5"/>
        </dgm:presLayoutVars>
      </dgm:prSet>
      <dgm:spPr/>
    </dgm:pt>
    <dgm:pt modelId="{DD8CEA51-A41A-4202-9800-F6253BC7BC8B}" type="pres">
      <dgm:prSet presAssocID="{25C6F6D4-D6FD-4580-8387-8BA9CA7C72FB}" presName="arrowNode" presStyleLbl="node1" presStyleIdx="0" presStyleCnt="1" custLinFactNeighborX="-13486" custLinFactNeighborY="-1855"/>
      <dgm:spPr/>
    </dgm:pt>
    <dgm:pt modelId="{31056FC9-4356-47C2-AAFD-1CFCB183CAF0}" type="pres">
      <dgm:prSet presAssocID="{6DECA757-EA34-469A-B5C8-0E7910A35B27}" presName="txNode1" presStyleLbl="revTx" presStyleIdx="0" presStyleCnt="5">
        <dgm:presLayoutVars>
          <dgm:bulletEnabled val="1"/>
        </dgm:presLayoutVars>
      </dgm:prSet>
      <dgm:spPr/>
    </dgm:pt>
    <dgm:pt modelId="{6EC20B66-4ADE-477C-ADF4-E9988C2AA252}" type="pres">
      <dgm:prSet presAssocID="{0020D704-A8C9-4DD1-A071-970932B88AAA}" presName="txNode2" presStyleLbl="revTx" presStyleIdx="1" presStyleCnt="5" custLinFactNeighborX="-11975" custLinFactNeighborY="-13908">
        <dgm:presLayoutVars>
          <dgm:bulletEnabled val="1"/>
        </dgm:presLayoutVars>
      </dgm:prSet>
      <dgm:spPr/>
    </dgm:pt>
    <dgm:pt modelId="{6C4A2070-CE20-4F05-822C-9ACDBAEB6CB3}" type="pres">
      <dgm:prSet presAssocID="{4A56ABCE-26B0-443B-AC27-01A9A0B6D185}" presName="dotNode2" presStyleCnt="0"/>
      <dgm:spPr/>
    </dgm:pt>
    <dgm:pt modelId="{729E231B-509B-4B84-90A7-127D17B314A6}" type="pres">
      <dgm:prSet presAssocID="{4A56ABCE-26B0-443B-AC27-01A9A0B6D185}" presName="dotRepeatNode" presStyleLbl="fgShp" presStyleIdx="0" presStyleCnt="3" custLinFactX="-244408" custLinFactNeighborX="-300000" custLinFactNeighborY="-17011"/>
      <dgm:spPr/>
    </dgm:pt>
    <dgm:pt modelId="{C077B3D2-F2BA-4F17-924E-A7FBCB393F71}" type="pres">
      <dgm:prSet presAssocID="{400315A1-3E75-47F3-8A39-30592EC48469}" presName="txNode3" presStyleLbl="revTx" presStyleIdx="2" presStyleCnt="5" custScaleX="129024" custLinFactX="38560" custLinFactNeighborX="100000" custLinFactNeighborY="-1159">
        <dgm:presLayoutVars>
          <dgm:bulletEnabled val="1"/>
        </dgm:presLayoutVars>
      </dgm:prSet>
      <dgm:spPr/>
    </dgm:pt>
    <dgm:pt modelId="{6AFCB964-9178-4709-8443-6DA3B5275524}" type="pres">
      <dgm:prSet presAssocID="{CC1B854D-2DD2-43D8-92D7-E879DACBAC89}" presName="dotNode3" presStyleCnt="0"/>
      <dgm:spPr/>
    </dgm:pt>
    <dgm:pt modelId="{F471DE04-6BE7-499E-94B9-15E83E3FE69B}" type="pres">
      <dgm:prSet presAssocID="{CC1B854D-2DD2-43D8-92D7-E879DACBAC89}" presName="dotRepeatNode" presStyleLbl="fgShp" presStyleIdx="1" presStyleCnt="3" custLinFactX="-269925" custLinFactNeighborX="-300000" custLinFactNeighborY="-51039"/>
      <dgm:spPr/>
    </dgm:pt>
    <dgm:pt modelId="{2036FF80-B4F9-471D-BA2C-E2EF9D0D510A}" type="pres">
      <dgm:prSet presAssocID="{5DD9012D-2E98-4FFE-BA46-8F922ECDE94C}" presName="txNode4" presStyleLbl="revTx" presStyleIdx="3" presStyleCnt="5" custScaleX="148913" custLinFactNeighborX="55131" custLinFactNeighborY="-8113">
        <dgm:presLayoutVars>
          <dgm:bulletEnabled val="1"/>
        </dgm:presLayoutVars>
      </dgm:prSet>
      <dgm:spPr/>
    </dgm:pt>
    <dgm:pt modelId="{F9FC7469-E08E-491B-B44E-AF9C7B53FF09}" type="pres">
      <dgm:prSet presAssocID="{EC11799B-3171-41EE-8649-2AF7A5DAF8FF}" presName="dotNode4" presStyleCnt="0"/>
      <dgm:spPr/>
    </dgm:pt>
    <dgm:pt modelId="{D4D8AC26-605F-4289-A0C7-43B985DABE90}" type="pres">
      <dgm:prSet presAssocID="{EC11799B-3171-41EE-8649-2AF7A5DAF8FF}" presName="dotRepeatNode" presStyleLbl="fgShp" presStyleIdx="2" presStyleCnt="3" custLinFactX="-244407" custLinFactNeighborX="-300000" custLinFactNeighborY="-51039"/>
      <dgm:spPr/>
    </dgm:pt>
    <dgm:pt modelId="{8942EFD5-257A-48CC-9607-D8AF29737F52}" type="pres">
      <dgm:prSet presAssocID="{DBF48242-A44C-47BA-AEBE-AB27BD5E575F}" presName="txNode5" presStyleLbl="revTx" presStyleIdx="4" presStyleCnt="5">
        <dgm:presLayoutVars>
          <dgm:bulletEnabled val="1"/>
        </dgm:presLayoutVars>
      </dgm:prSet>
      <dgm:spPr/>
    </dgm:pt>
  </dgm:ptLst>
  <dgm:cxnLst>
    <dgm:cxn modelId="{18EF4708-A4CA-4577-8B68-C3EB1E4CCC40}" type="presOf" srcId="{CC1B854D-2DD2-43D8-92D7-E879DACBAC89}" destId="{F471DE04-6BE7-499E-94B9-15E83E3FE69B}" srcOrd="0" destOrd="0" presId="urn:microsoft.com/office/officeart/2009/3/layout/DescendingProcess"/>
    <dgm:cxn modelId="{64369314-AD56-4F9E-B2FC-E704AE603299}" type="presOf" srcId="{5DD9012D-2E98-4FFE-BA46-8F922ECDE94C}" destId="{2036FF80-B4F9-471D-BA2C-E2EF9D0D510A}" srcOrd="0" destOrd="0" presId="urn:microsoft.com/office/officeart/2009/3/layout/DescendingProcess"/>
    <dgm:cxn modelId="{1DF1B817-A048-449D-9819-C05169C282FB}" type="presOf" srcId="{EC11799B-3171-41EE-8649-2AF7A5DAF8FF}" destId="{D4D8AC26-605F-4289-A0C7-43B985DABE90}" srcOrd="0" destOrd="0" presId="urn:microsoft.com/office/officeart/2009/3/layout/DescendingProcess"/>
    <dgm:cxn modelId="{26472719-70CD-47DC-A8F7-AE821DB5EAC2}" type="presOf" srcId="{DBF48242-A44C-47BA-AEBE-AB27BD5E575F}" destId="{8942EFD5-257A-48CC-9607-D8AF29737F52}" srcOrd="0" destOrd="0" presId="urn:microsoft.com/office/officeart/2009/3/layout/DescendingProcess"/>
    <dgm:cxn modelId="{A402935E-B281-47C8-AA80-DE922CEC02AA}" type="presOf" srcId="{0020D704-A8C9-4DD1-A071-970932B88AAA}" destId="{6EC20B66-4ADE-477C-ADF4-E9988C2AA252}" srcOrd="0" destOrd="0" presId="urn:microsoft.com/office/officeart/2009/3/layout/DescendingProcess"/>
    <dgm:cxn modelId="{9F4A9C75-4EB8-4BDE-AFB0-40C4041CED26}" srcId="{25C6F6D4-D6FD-4580-8387-8BA9CA7C72FB}" destId="{6DECA757-EA34-469A-B5C8-0E7910A35B27}" srcOrd="0" destOrd="0" parTransId="{E7D84DF5-484F-4EE3-A3A3-349B013F8B9E}" sibTransId="{359605A1-8182-4325-8E7F-3E6362641C76}"/>
    <dgm:cxn modelId="{E7D29288-FC64-4B75-A565-B44B7FC05C7B}" type="presOf" srcId="{6DECA757-EA34-469A-B5C8-0E7910A35B27}" destId="{31056FC9-4356-47C2-AAFD-1CFCB183CAF0}" srcOrd="0" destOrd="0" presId="urn:microsoft.com/office/officeart/2009/3/layout/DescendingProcess"/>
    <dgm:cxn modelId="{A390298F-5A9E-4B89-8748-47C608C7EBFC}" srcId="{25C6F6D4-D6FD-4580-8387-8BA9CA7C72FB}" destId="{DBF48242-A44C-47BA-AEBE-AB27BD5E575F}" srcOrd="4" destOrd="0" parTransId="{C6AE4210-07ED-4A9E-82A7-449E1B3C7CFD}" sibTransId="{C009331A-B421-4EC2-A737-777643B5C03C}"/>
    <dgm:cxn modelId="{324E3596-2545-4F71-ACED-6EEE4EC46FB7}" srcId="{25C6F6D4-D6FD-4580-8387-8BA9CA7C72FB}" destId="{5DD9012D-2E98-4FFE-BA46-8F922ECDE94C}" srcOrd="3" destOrd="0" parTransId="{EFD46394-DD00-40B8-ACA7-7A4B4E8176F6}" sibTransId="{EC11799B-3171-41EE-8649-2AF7A5DAF8FF}"/>
    <dgm:cxn modelId="{75D66A9A-C7C0-4B19-985F-1CB85BF2D97A}" srcId="{25C6F6D4-D6FD-4580-8387-8BA9CA7C72FB}" destId="{400315A1-3E75-47F3-8A39-30592EC48469}" srcOrd="2" destOrd="0" parTransId="{9D65D6AA-BAD9-4978-AB87-B23B33A58448}" sibTransId="{CC1B854D-2DD2-43D8-92D7-E879DACBAC89}"/>
    <dgm:cxn modelId="{F086A5A4-58D4-41DC-A305-D672AE902E28}" type="presOf" srcId="{25C6F6D4-D6FD-4580-8387-8BA9CA7C72FB}" destId="{2C555CA6-F20A-455D-9A5E-7A0363DC0B72}" srcOrd="0" destOrd="0" presId="urn:microsoft.com/office/officeart/2009/3/layout/DescendingProcess"/>
    <dgm:cxn modelId="{A406B7B3-620E-4EB0-B584-7E3CE9B4C3F1}" srcId="{25C6F6D4-D6FD-4580-8387-8BA9CA7C72FB}" destId="{0020D704-A8C9-4DD1-A071-970932B88AAA}" srcOrd="1" destOrd="0" parTransId="{2BEFB9D4-2B9B-4D7D-A953-461D4FEFD2FE}" sibTransId="{4A56ABCE-26B0-443B-AC27-01A9A0B6D185}"/>
    <dgm:cxn modelId="{1E3BE6DA-7079-46A0-AE76-D2B16542C062}" type="presOf" srcId="{4A56ABCE-26B0-443B-AC27-01A9A0B6D185}" destId="{729E231B-509B-4B84-90A7-127D17B314A6}" srcOrd="0" destOrd="0" presId="urn:microsoft.com/office/officeart/2009/3/layout/DescendingProcess"/>
    <dgm:cxn modelId="{D124B7E2-2984-4317-8688-CBE4169D4C26}" type="presOf" srcId="{400315A1-3E75-47F3-8A39-30592EC48469}" destId="{C077B3D2-F2BA-4F17-924E-A7FBCB393F71}" srcOrd="0" destOrd="0" presId="urn:microsoft.com/office/officeart/2009/3/layout/DescendingProcess"/>
    <dgm:cxn modelId="{4CF7A7DB-88BA-4302-8B27-0B28C35B625B}" type="presParOf" srcId="{2C555CA6-F20A-455D-9A5E-7A0363DC0B72}" destId="{DD8CEA51-A41A-4202-9800-F6253BC7BC8B}" srcOrd="0" destOrd="0" presId="urn:microsoft.com/office/officeart/2009/3/layout/DescendingProcess"/>
    <dgm:cxn modelId="{3EE5C842-3EF0-4D99-A285-D6CB834C6D89}" type="presParOf" srcId="{2C555CA6-F20A-455D-9A5E-7A0363DC0B72}" destId="{31056FC9-4356-47C2-AAFD-1CFCB183CAF0}" srcOrd="1" destOrd="0" presId="urn:microsoft.com/office/officeart/2009/3/layout/DescendingProcess"/>
    <dgm:cxn modelId="{8F8FA100-CFAC-4983-8991-F20B541C9BE2}" type="presParOf" srcId="{2C555CA6-F20A-455D-9A5E-7A0363DC0B72}" destId="{6EC20B66-4ADE-477C-ADF4-E9988C2AA252}" srcOrd="2" destOrd="0" presId="urn:microsoft.com/office/officeart/2009/3/layout/DescendingProcess"/>
    <dgm:cxn modelId="{9DB7FD8A-30A2-4277-AD25-1F0FCC344D69}" type="presParOf" srcId="{2C555CA6-F20A-455D-9A5E-7A0363DC0B72}" destId="{6C4A2070-CE20-4F05-822C-9ACDBAEB6CB3}" srcOrd="3" destOrd="0" presId="urn:microsoft.com/office/officeart/2009/3/layout/DescendingProcess"/>
    <dgm:cxn modelId="{FD4AA46C-D1FD-4A11-A0CE-7E41365BF7BB}" type="presParOf" srcId="{6C4A2070-CE20-4F05-822C-9ACDBAEB6CB3}" destId="{729E231B-509B-4B84-90A7-127D17B314A6}" srcOrd="0" destOrd="0" presId="urn:microsoft.com/office/officeart/2009/3/layout/DescendingProcess"/>
    <dgm:cxn modelId="{8A9F95BE-822F-45AC-AF28-3C06B0D1A91E}" type="presParOf" srcId="{2C555CA6-F20A-455D-9A5E-7A0363DC0B72}" destId="{C077B3D2-F2BA-4F17-924E-A7FBCB393F71}" srcOrd="4" destOrd="0" presId="urn:microsoft.com/office/officeart/2009/3/layout/DescendingProcess"/>
    <dgm:cxn modelId="{17737909-373E-44AD-A667-F3D5A9349794}" type="presParOf" srcId="{2C555CA6-F20A-455D-9A5E-7A0363DC0B72}" destId="{6AFCB964-9178-4709-8443-6DA3B5275524}" srcOrd="5" destOrd="0" presId="urn:microsoft.com/office/officeart/2009/3/layout/DescendingProcess"/>
    <dgm:cxn modelId="{153DCD7F-13F4-4CFF-A93D-BD477422F9E0}" type="presParOf" srcId="{6AFCB964-9178-4709-8443-6DA3B5275524}" destId="{F471DE04-6BE7-499E-94B9-15E83E3FE69B}" srcOrd="0" destOrd="0" presId="urn:microsoft.com/office/officeart/2009/3/layout/DescendingProcess"/>
    <dgm:cxn modelId="{A24C2324-9852-4CC9-A655-CC1EE7682691}" type="presParOf" srcId="{2C555CA6-F20A-455D-9A5E-7A0363DC0B72}" destId="{2036FF80-B4F9-471D-BA2C-E2EF9D0D510A}" srcOrd="6" destOrd="0" presId="urn:microsoft.com/office/officeart/2009/3/layout/DescendingProcess"/>
    <dgm:cxn modelId="{F892A8B2-BB83-4FE5-BD47-A44A65CA2390}" type="presParOf" srcId="{2C555CA6-F20A-455D-9A5E-7A0363DC0B72}" destId="{F9FC7469-E08E-491B-B44E-AF9C7B53FF09}" srcOrd="7" destOrd="0" presId="urn:microsoft.com/office/officeart/2009/3/layout/DescendingProcess"/>
    <dgm:cxn modelId="{96C62EBE-5F96-42A5-BFC7-1CF78A704DA9}" type="presParOf" srcId="{F9FC7469-E08E-491B-B44E-AF9C7B53FF09}" destId="{D4D8AC26-605F-4289-A0C7-43B985DABE90}" srcOrd="0" destOrd="0" presId="urn:microsoft.com/office/officeart/2009/3/layout/DescendingProcess"/>
    <dgm:cxn modelId="{6FC01CAF-BFDA-4D77-9D3C-DF8B5AB8DC61}" type="presParOf" srcId="{2C555CA6-F20A-455D-9A5E-7A0363DC0B72}" destId="{8942EFD5-257A-48CC-9607-D8AF29737F52}"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BF1C77-F990-4C44-A557-CDC333460DB6}" type="doc">
      <dgm:prSet loTypeId="urn:microsoft.com/office/officeart/2008/layout/RadialCluster" loCatId="relationship" qsTypeId="urn:microsoft.com/office/officeart/2005/8/quickstyle/simple1" qsCatId="simple" csTypeId="urn:microsoft.com/office/officeart/2005/8/colors/accent0_3" csCatId="mainScheme" phldr="1"/>
      <dgm:spPr/>
      <dgm:t>
        <a:bodyPr/>
        <a:lstStyle/>
        <a:p>
          <a:endParaRPr lang="en-US"/>
        </a:p>
      </dgm:t>
    </dgm:pt>
    <dgm:pt modelId="{8CEFB598-5E7B-4797-A030-3468DF89B41A}">
      <dgm:prSet phldrT="[Text]"/>
      <dgm:spPr/>
      <dgm:t>
        <a:bodyPr/>
        <a:lstStyle/>
        <a:p>
          <a:r>
            <a:rPr lang="en-US" dirty="0"/>
            <a:t>Conducting interviews</a:t>
          </a:r>
        </a:p>
      </dgm:t>
    </dgm:pt>
    <dgm:pt modelId="{3DD5A522-CE90-43C9-B2AE-012CB56713D3}" type="parTrans" cxnId="{3A198715-35D6-4660-8FD8-E418D50EC8FF}">
      <dgm:prSet/>
      <dgm:spPr/>
      <dgm:t>
        <a:bodyPr/>
        <a:lstStyle/>
        <a:p>
          <a:endParaRPr lang="en-US"/>
        </a:p>
      </dgm:t>
    </dgm:pt>
    <dgm:pt modelId="{8AA16A7F-9618-4EF7-BDA7-8A94A57C6AB9}" type="sibTrans" cxnId="{3A198715-35D6-4660-8FD8-E418D50EC8FF}">
      <dgm:prSet/>
      <dgm:spPr/>
      <dgm:t>
        <a:bodyPr/>
        <a:lstStyle/>
        <a:p>
          <a:endParaRPr lang="en-US"/>
        </a:p>
      </dgm:t>
    </dgm:pt>
    <dgm:pt modelId="{A54243E6-3197-4546-9123-C9B1248473D1}">
      <dgm:prSet phldrT="[Text]"/>
      <dgm:spPr/>
      <dgm:t>
        <a:bodyPr/>
        <a:lstStyle/>
        <a:p>
          <a:r>
            <a:rPr lang="en-US" dirty="0"/>
            <a:t>Taking notes</a:t>
          </a:r>
        </a:p>
      </dgm:t>
    </dgm:pt>
    <dgm:pt modelId="{B81375DA-9932-48F1-82DC-FB4086D4840C}" type="parTrans" cxnId="{41299E66-EED2-4726-9CE3-EDDD8CE6B9EB}">
      <dgm:prSet/>
      <dgm:spPr/>
      <dgm:t>
        <a:bodyPr/>
        <a:lstStyle/>
        <a:p>
          <a:endParaRPr lang="en-US"/>
        </a:p>
      </dgm:t>
    </dgm:pt>
    <dgm:pt modelId="{68588B74-D588-428C-84B9-79AB9D50901D}" type="sibTrans" cxnId="{41299E66-EED2-4726-9CE3-EDDD8CE6B9EB}">
      <dgm:prSet/>
      <dgm:spPr/>
      <dgm:t>
        <a:bodyPr/>
        <a:lstStyle/>
        <a:p>
          <a:endParaRPr lang="en-US"/>
        </a:p>
      </dgm:t>
    </dgm:pt>
    <dgm:pt modelId="{E0C7229B-69A3-4BD7-B138-EB88475E1F1B}">
      <dgm:prSet phldrT="[Text]"/>
      <dgm:spPr/>
      <dgm:t>
        <a:bodyPr/>
        <a:lstStyle/>
        <a:p>
          <a:r>
            <a:rPr lang="en-US" dirty="0"/>
            <a:t>Asking questions</a:t>
          </a:r>
        </a:p>
      </dgm:t>
    </dgm:pt>
    <dgm:pt modelId="{02B03349-0BD7-4D30-93B2-B57551FB128C}" type="parTrans" cxnId="{71C4B7E0-D2E3-4612-BD43-49E13E794FCF}">
      <dgm:prSet/>
      <dgm:spPr/>
      <dgm:t>
        <a:bodyPr/>
        <a:lstStyle/>
        <a:p>
          <a:endParaRPr lang="en-US"/>
        </a:p>
      </dgm:t>
    </dgm:pt>
    <dgm:pt modelId="{63E37451-6476-4707-88DA-EAE16F6B02F8}" type="sibTrans" cxnId="{71C4B7E0-D2E3-4612-BD43-49E13E794FCF}">
      <dgm:prSet/>
      <dgm:spPr/>
      <dgm:t>
        <a:bodyPr/>
        <a:lstStyle/>
        <a:p>
          <a:endParaRPr lang="en-US"/>
        </a:p>
      </dgm:t>
    </dgm:pt>
    <dgm:pt modelId="{A449E77C-427F-448B-8818-AE6D567A2EDA}">
      <dgm:prSet phldrT="[Text]"/>
      <dgm:spPr/>
      <dgm:t>
        <a:bodyPr/>
        <a:lstStyle/>
        <a:p>
          <a:r>
            <a:rPr lang="en-US" dirty="0"/>
            <a:t>Listening actively</a:t>
          </a:r>
        </a:p>
      </dgm:t>
    </dgm:pt>
    <dgm:pt modelId="{B4D1DD7F-B1CA-4479-8FCB-B31FAD1FFA83}" type="parTrans" cxnId="{DD984E66-7306-471C-9E64-24BCB083BF38}">
      <dgm:prSet/>
      <dgm:spPr/>
      <dgm:t>
        <a:bodyPr/>
        <a:lstStyle/>
        <a:p>
          <a:endParaRPr lang="en-US"/>
        </a:p>
      </dgm:t>
    </dgm:pt>
    <dgm:pt modelId="{4BEF252B-CA72-4B98-B42B-AFE61DF5244D}" type="sibTrans" cxnId="{DD984E66-7306-471C-9E64-24BCB083BF38}">
      <dgm:prSet/>
      <dgm:spPr/>
      <dgm:t>
        <a:bodyPr/>
        <a:lstStyle/>
        <a:p>
          <a:endParaRPr lang="en-US"/>
        </a:p>
      </dgm:t>
    </dgm:pt>
    <dgm:pt modelId="{11473783-175B-47C5-A0B1-9552EFEA1715}" type="pres">
      <dgm:prSet presAssocID="{4DBF1C77-F990-4C44-A557-CDC333460DB6}" presName="Name0" presStyleCnt="0">
        <dgm:presLayoutVars>
          <dgm:chMax val="1"/>
          <dgm:chPref val="1"/>
          <dgm:dir/>
          <dgm:animOne val="branch"/>
          <dgm:animLvl val="lvl"/>
        </dgm:presLayoutVars>
      </dgm:prSet>
      <dgm:spPr/>
    </dgm:pt>
    <dgm:pt modelId="{B99E5394-B52E-4FE0-83E1-1A0720F7B700}" type="pres">
      <dgm:prSet presAssocID="{8CEFB598-5E7B-4797-A030-3468DF89B41A}" presName="singleCycle" presStyleCnt="0"/>
      <dgm:spPr/>
    </dgm:pt>
    <dgm:pt modelId="{77F5A510-31A6-4CB5-A198-7A81866ED06E}" type="pres">
      <dgm:prSet presAssocID="{8CEFB598-5E7B-4797-A030-3468DF89B41A}" presName="singleCenter" presStyleLbl="node1" presStyleIdx="0" presStyleCnt="4" custLinFactNeighborX="-202" custLinFactNeighborY="-9454">
        <dgm:presLayoutVars>
          <dgm:chMax val="7"/>
          <dgm:chPref val="7"/>
        </dgm:presLayoutVars>
      </dgm:prSet>
      <dgm:spPr/>
    </dgm:pt>
    <dgm:pt modelId="{AA112387-0369-4A60-A6F8-22BFB629A353}" type="pres">
      <dgm:prSet presAssocID="{B81375DA-9932-48F1-82DC-FB4086D4840C}" presName="Name56" presStyleLbl="parChTrans1D2" presStyleIdx="0" presStyleCnt="3"/>
      <dgm:spPr/>
    </dgm:pt>
    <dgm:pt modelId="{4402CA8D-2B13-4047-A0B1-08A408D82284}" type="pres">
      <dgm:prSet presAssocID="{A54243E6-3197-4546-9123-C9B1248473D1}" presName="text0" presStyleLbl="node1" presStyleIdx="1" presStyleCnt="4" custScaleX="152938">
        <dgm:presLayoutVars>
          <dgm:bulletEnabled val="1"/>
        </dgm:presLayoutVars>
      </dgm:prSet>
      <dgm:spPr/>
    </dgm:pt>
    <dgm:pt modelId="{5F0F5043-097C-4E2E-9776-35A2C709F237}" type="pres">
      <dgm:prSet presAssocID="{02B03349-0BD7-4D30-93B2-B57551FB128C}" presName="Name56" presStyleLbl="parChTrans1D2" presStyleIdx="1" presStyleCnt="3"/>
      <dgm:spPr/>
    </dgm:pt>
    <dgm:pt modelId="{3AA6146E-CE4B-4B1F-824D-7BDBE8B366A1}" type="pres">
      <dgm:prSet presAssocID="{E0C7229B-69A3-4BD7-B138-EB88475E1F1B}" presName="text0" presStyleLbl="node1" presStyleIdx="2" presStyleCnt="4" custScaleX="190182">
        <dgm:presLayoutVars>
          <dgm:bulletEnabled val="1"/>
        </dgm:presLayoutVars>
      </dgm:prSet>
      <dgm:spPr/>
    </dgm:pt>
    <dgm:pt modelId="{548BE181-D40C-4D12-9CDE-DADFC767DA98}" type="pres">
      <dgm:prSet presAssocID="{B4D1DD7F-B1CA-4479-8FCB-B31FAD1FFA83}" presName="Name56" presStyleLbl="parChTrans1D2" presStyleIdx="2" presStyleCnt="3"/>
      <dgm:spPr/>
    </dgm:pt>
    <dgm:pt modelId="{DDFB94D6-C7F2-408F-BA68-76CD7153AE6E}" type="pres">
      <dgm:prSet presAssocID="{A449E77C-427F-448B-8818-AE6D567A2EDA}" presName="text0" presStyleLbl="node1" presStyleIdx="3" presStyleCnt="4" custScaleX="151241">
        <dgm:presLayoutVars>
          <dgm:bulletEnabled val="1"/>
        </dgm:presLayoutVars>
      </dgm:prSet>
      <dgm:spPr/>
    </dgm:pt>
  </dgm:ptLst>
  <dgm:cxnLst>
    <dgm:cxn modelId="{E5E0180F-7294-44BE-9E53-C667203A3027}" type="presOf" srcId="{A449E77C-427F-448B-8818-AE6D567A2EDA}" destId="{DDFB94D6-C7F2-408F-BA68-76CD7153AE6E}" srcOrd="0" destOrd="0" presId="urn:microsoft.com/office/officeart/2008/layout/RadialCluster"/>
    <dgm:cxn modelId="{3A198715-35D6-4660-8FD8-E418D50EC8FF}" srcId="{4DBF1C77-F990-4C44-A557-CDC333460DB6}" destId="{8CEFB598-5E7B-4797-A030-3468DF89B41A}" srcOrd="0" destOrd="0" parTransId="{3DD5A522-CE90-43C9-B2AE-012CB56713D3}" sibTransId="{8AA16A7F-9618-4EF7-BDA7-8A94A57C6AB9}"/>
    <dgm:cxn modelId="{9F2E6C45-7113-4237-8B64-D27B285D2C60}" type="presOf" srcId="{4DBF1C77-F990-4C44-A557-CDC333460DB6}" destId="{11473783-175B-47C5-A0B1-9552EFEA1715}" srcOrd="0" destOrd="0" presId="urn:microsoft.com/office/officeart/2008/layout/RadialCluster"/>
    <dgm:cxn modelId="{DD984E66-7306-471C-9E64-24BCB083BF38}" srcId="{8CEFB598-5E7B-4797-A030-3468DF89B41A}" destId="{A449E77C-427F-448B-8818-AE6D567A2EDA}" srcOrd="2" destOrd="0" parTransId="{B4D1DD7F-B1CA-4479-8FCB-B31FAD1FFA83}" sibTransId="{4BEF252B-CA72-4B98-B42B-AFE61DF5244D}"/>
    <dgm:cxn modelId="{41299E66-EED2-4726-9CE3-EDDD8CE6B9EB}" srcId="{8CEFB598-5E7B-4797-A030-3468DF89B41A}" destId="{A54243E6-3197-4546-9123-C9B1248473D1}" srcOrd="0" destOrd="0" parTransId="{B81375DA-9932-48F1-82DC-FB4086D4840C}" sibTransId="{68588B74-D588-428C-84B9-79AB9D50901D}"/>
    <dgm:cxn modelId="{583CD34D-8967-4DA3-BD6E-E61EFCCF1816}" type="presOf" srcId="{02B03349-0BD7-4D30-93B2-B57551FB128C}" destId="{5F0F5043-097C-4E2E-9776-35A2C709F237}" srcOrd="0" destOrd="0" presId="urn:microsoft.com/office/officeart/2008/layout/RadialCluster"/>
    <dgm:cxn modelId="{A9D71A9E-B23B-409B-AB4E-98C270D66CDC}" type="presOf" srcId="{8CEFB598-5E7B-4797-A030-3468DF89B41A}" destId="{77F5A510-31A6-4CB5-A198-7A81866ED06E}" srcOrd="0" destOrd="0" presId="urn:microsoft.com/office/officeart/2008/layout/RadialCluster"/>
    <dgm:cxn modelId="{D62399C8-E369-4AEC-B3F2-A143C99ACA18}" type="presOf" srcId="{B4D1DD7F-B1CA-4479-8FCB-B31FAD1FFA83}" destId="{548BE181-D40C-4D12-9CDE-DADFC767DA98}" srcOrd="0" destOrd="0" presId="urn:microsoft.com/office/officeart/2008/layout/RadialCluster"/>
    <dgm:cxn modelId="{57D5F3D6-CFDE-4B3A-8527-81E34EEB28C0}" type="presOf" srcId="{B81375DA-9932-48F1-82DC-FB4086D4840C}" destId="{AA112387-0369-4A60-A6F8-22BFB629A353}" srcOrd="0" destOrd="0" presId="urn:microsoft.com/office/officeart/2008/layout/RadialCluster"/>
    <dgm:cxn modelId="{035869DC-217A-41AB-BEF2-71EDA5FC83F3}" type="presOf" srcId="{A54243E6-3197-4546-9123-C9B1248473D1}" destId="{4402CA8D-2B13-4047-A0B1-08A408D82284}" srcOrd="0" destOrd="0" presId="urn:microsoft.com/office/officeart/2008/layout/RadialCluster"/>
    <dgm:cxn modelId="{71C4B7E0-D2E3-4612-BD43-49E13E794FCF}" srcId="{8CEFB598-5E7B-4797-A030-3468DF89B41A}" destId="{E0C7229B-69A3-4BD7-B138-EB88475E1F1B}" srcOrd="1" destOrd="0" parTransId="{02B03349-0BD7-4D30-93B2-B57551FB128C}" sibTransId="{63E37451-6476-4707-88DA-EAE16F6B02F8}"/>
    <dgm:cxn modelId="{2AB5B5FE-2F9E-471F-BFA6-A3EB3EBF06E8}" type="presOf" srcId="{E0C7229B-69A3-4BD7-B138-EB88475E1F1B}" destId="{3AA6146E-CE4B-4B1F-824D-7BDBE8B366A1}" srcOrd="0" destOrd="0" presId="urn:microsoft.com/office/officeart/2008/layout/RadialCluster"/>
    <dgm:cxn modelId="{19B8CA85-8EE0-409C-8BB8-525E5E78F238}" type="presParOf" srcId="{11473783-175B-47C5-A0B1-9552EFEA1715}" destId="{B99E5394-B52E-4FE0-83E1-1A0720F7B700}" srcOrd="0" destOrd="0" presId="urn:microsoft.com/office/officeart/2008/layout/RadialCluster"/>
    <dgm:cxn modelId="{85F4051E-B8D9-4F83-A4F1-B0FD92D80931}" type="presParOf" srcId="{B99E5394-B52E-4FE0-83E1-1A0720F7B700}" destId="{77F5A510-31A6-4CB5-A198-7A81866ED06E}" srcOrd="0" destOrd="0" presId="urn:microsoft.com/office/officeart/2008/layout/RadialCluster"/>
    <dgm:cxn modelId="{E56E1D58-7D0C-4E1B-98A2-BF2015E03C5D}" type="presParOf" srcId="{B99E5394-B52E-4FE0-83E1-1A0720F7B700}" destId="{AA112387-0369-4A60-A6F8-22BFB629A353}" srcOrd="1" destOrd="0" presId="urn:microsoft.com/office/officeart/2008/layout/RadialCluster"/>
    <dgm:cxn modelId="{A435D33B-D357-48F3-9EFC-9FFC2BA73814}" type="presParOf" srcId="{B99E5394-B52E-4FE0-83E1-1A0720F7B700}" destId="{4402CA8D-2B13-4047-A0B1-08A408D82284}" srcOrd="2" destOrd="0" presId="urn:microsoft.com/office/officeart/2008/layout/RadialCluster"/>
    <dgm:cxn modelId="{9992AEF3-4A50-41E8-8BE4-2B2C3383A8B6}" type="presParOf" srcId="{B99E5394-B52E-4FE0-83E1-1A0720F7B700}" destId="{5F0F5043-097C-4E2E-9776-35A2C709F237}" srcOrd="3" destOrd="0" presId="urn:microsoft.com/office/officeart/2008/layout/RadialCluster"/>
    <dgm:cxn modelId="{013C1ACE-FBF3-489B-A9D0-2AF4738FF270}" type="presParOf" srcId="{B99E5394-B52E-4FE0-83E1-1A0720F7B700}" destId="{3AA6146E-CE4B-4B1F-824D-7BDBE8B366A1}" srcOrd="4" destOrd="0" presId="urn:microsoft.com/office/officeart/2008/layout/RadialCluster"/>
    <dgm:cxn modelId="{291DB43A-EB46-457F-9645-94E8AB54DEC6}" type="presParOf" srcId="{B99E5394-B52E-4FE0-83E1-1A0720F7B700}" destId="{548BE181-D40C-4D12-9CDE-DADFC767DA98}" srcOrd="5" destOrd="0" presId="urn:microsoft.com/office/officeart/2008/layout/RadialCluster"/>
    <dgm:cxn modelId="{54ACB328-D30A-4F45-B421-0EADD6899113}" type="presParOf" srcId="{B99E5394-B52E-4FE0-83E1-1A0720F7B700}" destId="{DDFB94D6-C7F2-408F-BA68-76CD7153AE6E}"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C6F6D4-D6FD-4580-8387-8BA9CA7C72FB}"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0020D704-A8C9-4DD1-A071-970932B88AAA}">
      <dgm:prSet phldrT="[Text]"/>
      <dgm:spPr/>
      <dgm:t>
        <a:bodyPr/>
        <a:lstStyle/>
        <a:p>
          <a:r>
            <a:rPr lang="en-US" dirty="0">
              <a:solidFill>
                <a:schemeClr val="bg2">
                  <a:lumMod val="75000"/>
                </a:schemeClr>
              </a:solidFill>
            </a:rPr>
            <a:t>Before interviewing</a:t>
          </a:r>
        </a:p>
      </dgm:t>
    </dgm:pt>
    <dgm:pt modelId="{2BEFB9D4-2B9B-4D7D-A953-461D4FEFD2FE}" type="parTrans" cxnId="{A406B7B3-620E-4EB0-B584-7E3CE9B4C3F1}">
      <dgm:prSet/>
      <dgm:spPr/>
      <dgm:t>
        <a:bodyPr/>
        <a:lstStyle/>
        <a:p>
          <a:endParaRPr lang="en-US"/>
        </a:p>
      </dgm:t>
    </dgm:pt>
    <dgm:pt modelId="{4A56ABCE-26B0-443B-AC27-01A9A0B6D185}" type="sibTrans" cxnId="{A406B7B3-620E-4EB0-B584-7E3CE9B4C3F1}">
      <dgm:prSet/>
      <dgm:spPr/>
      <dgm:t>
        <a:bodyPr/>
        <a:lstStyle/>
        <a:p>
          <a:endParaRPr lang="en-US"/>
        </a:p>
      </dgm:t>
    </dgm:pt>
    <dgm:pt modelId="{400315A1-3E75-47F3-8A39-30592EC48469}">
      <dgm:prSet phldrT="[Text]"/>
      <dgm:spPr/>
      <dgm:t>
        <a:bodyPr/>
        <a:lstStyle/>
        <a:p>
          <a:pPr algn="l"/>
          <a:r>
            <a:rPr lang="en-US" dirty="0">
              <a:solidFill>
                <a:schemeClr val="bg2">
                  <a:lumMod val="75000"/>
                </a:schemeClr>
              </a:solidFill>
            </a:rPr>
            <a:t>While interviewing</a:t>
          </a:r>
        </a:p>
      </dgm:t>
    </dgm:pt>
    <dgm:pt modelId="{9D65D6AA-BAD9-4978-AB87-B23B33A58448}" type="parTrans" cxnId="{75D66A9A-C7C0-4B19-985F-1CB85BF2D97A}">
      <dgm:prSet/>
      <dgm:spPr/>
      <dgm:t>
        <a:bodyPr/>
        <a:lstStyle/>
        <a:p>
          <a:endParaRPr lang="en-US"/>
        </a:p>
      </dgm:t>
    </dgm:pt>
    <dgm:pt modelId="{CC1B854D-2DD2-43D8-92D7-E879DACBAC89}" type="sibTrans" cxnId="{75D66A9A-C7C0-4B19-985F-1CB85BF2D97A}">
      <dgm:prSet/>
      <dgm:spPr/>
      <dgm:t>
        <a:bodyPr/>
        <a:lstStyle/>
        <a:p>
          <a:endParaRPr lang="en-US"/>
        </a:p>
      </dgm:t>
    </dgm:pt>
    <dgm:pt modelId="{5DD9012D-2E98-4FFE-BA46-8F922ECDE94C}">
      <dgm:prSet phldrT="[Text]"/>
      <dgm:spPr/>
      <dgm:t>
        <a:bodyPr/>
        <a:lstStyle/>
        <a:p>
          <a:r>
            <a:rPr lang="en-US" dirty="0">
              <a:solidFill>
                <a:schemeClr val="tx1"/>
              </a:solidFill>
            </a:rPr>
            <a:t>After interviewing</a:t>
          </a:r>
        </a:p>
      </dgm:t>
    </dgm:pt>
    <dgm:pt modelId="{EFD46394-DD00-40B8-ACA7-7A4B4E8176F6}" type="parTrans" cxnId="{324E3596-2545-4F71-ACED-6EEE4EC46FB7}">
      <dgm:prSet/>
      <dgm:spPr/>
      <dgm:t>
        <a:bodyPr/>
        <a:lstStyle/>
        <a:p>
          <a:endParaRPr lang="en-US"/>
        </a:p>
      </dgm:t>
    </dgm:pt>
    <dgm:pt modelId="{EC11799B-3171-41EE-8649-2AF7A5DAF8FF}" type="sibTrans" cxnId="{324E3596-2545-4F71-ACED-6EEE4EC46FB7}">
      <dgm:prSet/>
      <dgm:spPr/>
      <dgm:t>
        <a:bodyPr/>
        <a:lstStyle/>
        <a:p>
          <a:endParaRPr lang="en-US"/>
        </a:p>
      </dgm:t>
    </dgm:pt>
    <dgm:pt modelId="{DBF48242-A44C-47BA-AEBE-AB27BD5E575F}">
      <dgm:prSet phldrT="[Text]"/>
      <dgm:spPr/>
      <dgm:t>
        <a:bodyPr/>
        <a:lstStyle/>
        <a:p>
          <a:endParaRPr lang="en-US" dirty="0"/>
        </a:p>
      </dgm:t>
    </dgm:pt>
    <dgm:pt modelId="{C6AE4210-07ED-4A9E-82A7-449E1B3C7CFD}" type="parTrans" cxnId="{A390298F-5A9E-4B89-8748-47C608C7EBFC}">
      <dgm:prSet/>
      <dgm:spPr/>
      <dgm:t>
        <a:bodyPr/>
        <a:lstStyle/>
        <a:p>
          <a:endParaRPr lang="en-US"/>
        </a:p>
      </dgm:t>
    </dgm:pt>
    <dgm:pt modelId="{C009331A-B421-4EC2-A737-777643B5C03C}" type="sibTrans" cxnId="{A390298F-5A9E-4B89-8748-47C608C7EBFC}">
      <dgm:prSet/>
      <dgm:spPr/>
      <dgm:t>
        <a:bodyPr/>
        <a:lstStyle/>
        <a:p>
          <a:endParaRPr lang="en-US"/>
        </a:p>
      </dgm:t>
    </dgm:pt>
    <dgm:pt modelId="{6DECA757-EA34-469A-B5C8-0E7910A35B27}">
      <dgm:prSet phldrT="[Text]"/>
      <dgm:spPr/>
      <dgm:t>
        <a:bodyPr/>
        <a:lstStyle/>
        <a:p>
          <a:endParaRPr lang="en-US" dirty="0"/>
        </a:p>
      </dgm:t>
    </dgm:pt>
    <dgm:pt modelId="{E7D84DF5-484F-4EE3-A3A3-349B013F8B9E}" type="parTrans" cxnId="{9F4A9C75-4EB8-4BDE-AFB0-40C4041CED26}">
      <dgm:prSet/>
      <dgm:spPr/>
      <dgm:t>
        <a:bodyPr/>
        <a:lstStyle/>
        <a:p>
          <a:endParaRPr lang="en-US"/>
        </a:p>
      </dgm:t>
    </dgm:pt>
    <dgm:pt modelId="{359605A1-8182-4325-8E7F-3E6362641C76}" type="sibTrans" cxnId="{9F4A9C75-4EB8-4BDE-AFB0-40C4041CED26}">
      <dgm:prSet/>
      <dgm:spPr/>
      <dgm:t>
        <a:bodyPr/>
        <a:lstStyle/>
        <a:p>
          <a:endParaRPr lang="en-US"/>
        </a:p>
      </dgm:t>
    </dgm:pt>
    <dgm:pt modelId="{2C555CA6-F20A-455D-9A5E-7A0363DC0B72}" type="pres">
      <dgm:prSet presAssocID="{25C6F6D4-D6FD-4580-8387-8BA9CA7C72FB}" presName="Name0" presStyleCnt="0">
        <dgm:presLayoutVars>
          <dgm:chMax val="7"/>
          <dgm:chPref val="5"/>
        </dgm:presLayoutVars>
      </dgm:prSet>
      <dgm:spPr/>
    </dgm:pt>
    <dgm:pt modelId="{DD8CEA51-A41A-4202-9800-F6253BC7BC8B}" type="pres">
      <dgm:prSet presAssocID="{25C6F6D4-D6FD-4580-8387-8BA9CA7C72FB}" presName="arrowNode" presStyleLbl="node1" presStyleIdx="0" presStyleCnt="1" custLinFactNeighborX="-13486" custLinFactNeighborY="-1855"/>
      <dgm:spPr/>
    </dgm:pt>
    <dgm:pt modelId="{31056FC9-4356-47C2-AAFD-1CFCB183CAF0}" type="pres">
      <dgm:prSet presAssocID="{6DECA757-EA34-469A-B5C8-0E7910A35B27}" presName="txNode1" presStyleLbl="revTx" presStyleIdx="0" presStyleCnt="5">
        <dgm:presLayoutVars>
          <dgm:bulletEnabled val="1"/>
        </dgm:presLayoutVars>
      </dgm:prSet>
      <dgm:spPr/>
    </dgm:pt>
    <dgm:pt modelId="{6EC20B66-4ADE-477C-ADF4-E9988C2AA252}" type="pres">
      <dgm:prSet presAssocID="{0020D704-A8C9-4DD1-A071-970932B88AAA}" presName="txNode2" presStyleLbl="revTx" presStyleIdx="1" presStyleCnt="5" custLinFactNeighborX="-11975" custLinFactNeighborY="-13908">
        <dgm:presLayoutVars>
          <dgm:bulletEnabled val="1"/>
        </dgm:presLayoutVars>
      </dgm:prSet>
      <dgm:spPr/>
    </dgm:pt>
    <dgm:pt modelId="{6C4A2070-CE20-4F05-822C-9ACDBAEB6CB3}" type="pres">
      <dgm:prSet presAssocID="{4A56ABCE-26B0-443B-AC27-01A9A0B6D185}" presName="dotNode2" presStyleCnt="0"/>
      <dgm:spPr/>
    </dgm:pt>
    <dgm:pt modelId="{729E231B-509B-4B84-90A7-127D17B314A6}" type="pres">
      <dgm:prSet presAssocID="{4A56ABCE-26B0-443B-AC27-01A9A0B6D185}" presName="dotRepeatNode" presStyleLbl="fgShp" presStyleIdx="0" presStyleCnt="3" custLinFactX="-244408" custLinFactNeighborX="-300000" custLinFactNeighborY="-17011"/>
      <dgm:spPr/>
    </dgm:pt>
    <dgm:pt modelId="{C077B3D2-F2BA-4F17-924E-A7FBCB393F71}" type="pres">
      <dgm:prSet presAssocID="{400315A1-3E75-47F3-8A39-30592EC48469}" presName="txNode3" presStyleLbl="revTx" presStyleIdx="2" presStyleCnt="5" custScaleX="129024" custLinFactX="38560" custLinFactNeighborX="100000" custLinFactNeighborY="-1159">
        <dgm:presLayoutVars>
          <dgm:bulletEnabled val="1"/>
        </dgm:presLayoutVars>
      </dgm:prSet>
      <dgm:spPr/>
    </dgm:pt>
    <dgm:pt modelId="{6AFCB964-9178-4709-8443-6DA3B5275524}" type="pres">
      <dgm:prSet presAssocID="{CC1B854D-2DD2-43D8-92D7-E879DACBAC89}" presName="dotNode3" presStyleCnt="0"/>
      <dgm:spPr/>
    </dgm:pt>
    <dgm:pt modelId="{F471DE04-6BE7-499E-94B9-15E83E3FE69B}" type="pres">
      <dgm:prSet presAssocID="{CC1B854D-2DD2-43D8-92D7-E879DACBAC89}" presName="dotRepeatNode" presStyleLbl="fgShp" presStyleIdx="1" presStyleCnt="3" custLinFactX="-269925" custLinFactNeighborX="-300000" custLinFactNeighborY="-51039"/>
      <dgm:spPr/>
    </dgm:pt>
    <dgm:pt modelId="{2036FF80-B4F9-471D-BA2C-E2EF9D0D510A}" type="pres">
      <dgm:prSet presAssocID="{5DD9012D-2E98-4FFE-BA46-8F922ECDE94C}" presName="txNode4" presStyleLbl="revTx" presStyleIdx="3" presStyleCnt="5" custScaleX="148913" custLinFactNeighborX="55131" custLinFactNeighborY="-8113">
        <dgm:presLayoutVars>
          <dgm:bulletEnabled val="1"/>
        </dgm:presLayoutVars>
      </dgm:prSet>
      <dgm:spPr/>
    </dgm:pt>
    <dgm:pt modelId="{F9FC7469-E08E-491B-B44E-AF9C7B53FF09}" type="pres">
      <dgm:prSet presAssocID="{EC11799B-3171-41EE-8649-2AF7A5DAF8FF}" presName="dotNode4" presStyleCnt="0"/>
      <dgm:spPr/>
    </dgm:pt>
    <dgm:pt modelId="{D4D8AC26-605F-4289-A0C7-43B985DABE90}" type="pres">
      <dgm:prSet presAssocID="{EC11799B-3171-41EE-8649-2AF7A5DAF8FF}" presName="dotRepeatNode" presStyleLbl="fgShp" presStyleIdx="2" presStyleCnt="3" custLinFactX="-244407" custLinFactNeighborX="-300000" custLinFactNeighborY="-51039"/>
      <dgm:spPr/>
    </dgm:pt>
    <dgm:pt modelId="{8942EFD5-257A-48CC-9607-D8AF29737F52}" type="pres">
      <dgm:prSet presAssocID="{DBF48242-A44C-47BA-AEBE-AB27BD5E575F}" presName="txNode5" presStyleLbl="revTx" presStyleIdx="4" presStyleCnt="5">
        <dgm:presLayoutVars>
          <dgm:bulletEnabled val="1"/>
        </dgm:presLayoutVars>
      </dgm:prSet>
      <dgm:spPr/>
    </dgm:pt>
  </dgm:ptLst>
  <dgm:cxnLst>
    <dgm:cxn modelId="{18EF4708-A4CA-4577-8B68-C3EB1E4CCC40}" type="presOf" srcId="{CC1B854D-2DD2-43D8-92D7-E879DACBAC89}" destId="{F471DE04-6BE7-499E-94B9-15E83E3FE69B}" srcOrd="0" destOrd="0" presId="urn:microsoft.com/office/officeart/2009/3/layout/DescendingProcess"/>
    <dgm:cxn modelId="{64369314-AD56-4F9E-B2FC-E704AE603299}" type="presOf" srcId="{5DD9012D-2E98-4FFE-BA46-8F922ECDE94C}" destId="{2036FF80-B4F9-471D-BA2C-E2EF9D0D510A}" srcOrd="0" destOrd="0" presId="urn:microsoft.com/office/officeart/2009/3/layout/DescendingProcess"/>
    <dgm:cxn modelId="{1DF1B817-A048-449D-9819-C05169C282FB}" type="presOf" srcId="{EC11799B-3171-41EE-8649-2AF7A5DAF8FF}" destId="{D4D8AC26-605F-4289-A0C7-43B985DABE90}" srcOrd="0" destOrd="0" presId="urn:microsoft.com/office/officeart/2009/3/layout/DescendingProcess"/>
    <dgm:cxn modelId="{26472719-70CD-47DC-A8F7-AE821DB5EAC2}" type="presOf" srcId="{DBF48242-A44C-47BA-AEBE-AB27BD5E575F}" destId="{8942EFD5-257A-48CC-9607-D8AF29737F52}" srcOrd="0" destOrd="0" presId="urn:microsoft.com/office/officeart/2009/3/layout/DescendingProcess"/>
    <dgm:cxn modelId="{A402935E-B281-47C8-AA80-DE922CEC02AA}" type="presOf" srcId="{0020D704-A8C9-4DD1-A071-970932B88AAA}" destId="{6EC20B66-4ADE-477C-ADF4-E9988C2AA252}" srcOrd="0" destOrd="0" presId="urn:microsoft.com/office/officeart/2009/3/layout/DescendingProcess"/>
    <dgm:cxn modelId="{9F4A9C75-4EB8-4BDE-AFB0-40C4041CED26}" srcId="{25C6F6D4-D6FD-4580-8387-8BA9CA7C72FB}" destId="{6DECA757-EA34-469A-B5C8-0E7910A35B27}" srcOrd="0" destOrd="0" parTransId="{E7D84DF5-484F-4EE3-A3A3-349B013F8B9E}" sibTransId="{359605A1-8182-4325-8E7F-3E6362641C76}"/>
    <dgm:cxn modelId="{E7D29288-FC64-4B75-A565-B44B7FC05C7B}" type="presOf" srcId="{6DECA757-EA34-469A-B5C8-0E7910A35B27}" destId="{31056FC9-4356-47C2-AAFD-1CFCB183CAF0}" srcOrd="0" destOrd="0" presId="urn:microsoft.com/office/officeart/2009/3/layout/DescendingProcess"/>
    <dgm:cxn modelId="{A390298F-5A9E-4B89-8748-47C608C7EBFC}" srcId="{25C6F6D4-D6FD-4580-8387-8BA9CA7C72FB}" destId="{DBF48242-A44C-47BA-AEBE-AB27BD5E575F}" srcOrd="4" destOrd="0" parTransId="{C6AE4210-07ED-4A9E-82A7-449E1B3C7CFD}" sibTransId="{C009331A-B421-4EC2-A737-777643B5C03C}"/>
    <dgm:cxn modelId="{324E3596-2545-4F71-ACED-6EEE4EC46FB7}" srcId="{25C6F6D4-D6FD-4580-8387-8BA9CA7C72FB}" destId="{5DD9012D-2E98-4FFE-BA46-8F922ECDE94C}" srcOrd="3" destOrd="0" parTransId="{EFD46394-DD00-40B8-ACA7-7A4B4E8176F6}" sibTransId="{EC11799B-3171-41EE-8649-2AF7A5DAF8FF}"/>
    <dgm:cxn modelId="{75D66A9A-C7C0-4B19-985F-1CB85BF2D97A}" srcId="{25C6F6D4-D6FD-4580-8387-8BA9CA7C72FB}" destId="{400315A1-3E75-47F3-8A39-30592EC48469}" srcOrd="2" destOrd="0" parTransId="{9D65D6AA-BAD9-4978-AB87-B23B33A58448}" sibTransId="{CC1B854D-2DD2-43D8-92D7-E879DACBAC89}"/>
    <dgm:cxn modelId="{F086A5A4-58D4-41DC-A305-D672AE902E28}" type="presOf" srcId="{25C6F6D4-D6FD-4580-8387-8BA9CA7C72FB}" destId="{2C555CA6-F20A-455D-9A5E-7A0363DC0B72}" srcOrd="0" destOrd="0" presId="urn:microsoft.com/office/officeart/2009/3/layout/DescendingProcess"/>
    <dgm:cxn modelId="{A406B7B3-620E-4EB0-B584-7E3CE9B4C3F1}" srcId="{25C6F6D4-D6FD-4580-8387-8BA9CA7C72FB}" destId="{0020D704-A8C9-4DD1-A071-970932B88AAA}" srcOrd="1" destOrd="0" parTransId="{2BEFB9D4-2B9B-4D7D-A953-461D4FEFD2FE}" sibTransId="{4A56ABCE-26B0-443B-AC27-01A9A0B6D185}"/>
    <dgm:cxn modelId="{1E3BE6DA-7079-46A0-AE76-D2B16542C062}" type="presOf" srcId="{4A56ABCE-26B0-443B-AC27-01A9A0B6D185}" destId="{729E231B-509B-4B84-90A7-127D17B314A6}" srcOrd="0" destOrd="0" presId="urn:microsoft.com/office/officeart/2009/3/layout/DescendingProcess"/>
    <dgm:cxn modelId="{D124B7E2-2984-4317-8688-CBE4169D4C26}" type="presOf" srcId="{400315A1-3E75-47F3-8A39-30592EC48469}" destId="{C077B3D2-F2BA-4F17-924E-A7FBCB393F71}" srcOrd="0" destOrd="0" presId="urn:microsoft.com/office/officeart/2009/3/layout/DescendingProcess"/>
    <dgm:cxn modelId="{4CF7A7DB-88BA-4302-8B27-0B28C35B625B}" type="presParOf" srcId="{2C555CA6-F20A-455D-9A5E-7A0363DC0B72}" destId="{DD8CEA51-A41A-4202-9800-F6253BC7BC8B}" srcOrd="0" destOrd="0" presId="urn:microsoft.com/office/officeart/2009/3/layout/DescendingProcess"/>
    <dgm:cxn modelId="{3EE5C842-3EF0-4D99-A285-D6CB834C6D89}" type="presParOf" srcId="{2C555CA6-F20A-455D-9A5E-7A0363DC0B72}" destId="{31056FC9-4356-47C2-AAFD-1CFCB183CAF0}" srcOrd="1" destOrd="0" presId="urn:microsoft.com/office/officeart/2009/3/layout/DescendingProcess"/>
    <dgm:cxn modelId="{8F8FA100-CFAC-4983-8991-F20B541C9BE2}" type="presParOf" srcId="{2C555CA6-F20A-455D-9A5E-7A0363DC0B72}" destId="{6EC20B66-4ADE-477C-ADF4-E9988C2AA252}" srcOrd="2" destOrd="0" presId="urn:microsoft.com/office/officeart/2009/3/layout/DescendingProcess"/>
    <dgm:cxn modelId="{9DB7FD8A-30A2-4277-AD25-1F0FCC344D69}" type="presParOf" srcId="{2C555CA6-F20A-455D-9A5E-7A0363DC0B72}" destId="{6C4A2070-CE20-4F05-822C-9ACDBAEB6CB3}" srcOrd="3" destOrd="0" presId="urn:microsoft.com/office/officeart/2009/3/layout/DescendingProcess"/>
    <dgm:cxn modelId="{FD4AA46C-D1FD-4A11-A0CE-7E41365BF7BB}" type="presParOf" srcId="{6C4A2070-CE20-4F05-822C-9ACDBAEB6CB3}" destId="{729E231B-509B-4B84-90A7-127D17B314A6}" srcOrd="0" destOrd="0" presId="urn:microsoft.com/office/officeart/2009/3/layout/DescendingProcess"/>
    <dgm:cxn modelId="{8A9F95BE-822F-45AC-AF28-3C06B0D1A91E}" type="presParOf" srcId="{2C555CA6-F20A-455D-9A5E-7A0363DC0B72}" destId="{C077B3D2-F2BA-4F17-924E-A7FBCB393F71}" srcOrd="4" destOrd="0" presId="urn:microsoft.com/office/officeart/2009/3/layout/DescendingProcess"/>
    <dgm:cxn modelId="{17737909-373E-44AD-A667-F3D5A9349794}" type="presParOf" srcId="{2C555CA6-F20A-455D-9A5E-7A0363DC0B72}" destId="{6AFCB964-9178-4709-8443-6DA3B5275524}" srcOrd="5" destOrd="0" presId="urn:microsoft.com/office/officeart/2009/3/layout/DescendingProcess"/>
    <dgm:cxn modelId="{153DCD7F-13F4-4CFF-A93D-BD477422F9E0}" type="presParOf" srcId="{6AFCB964-9178-4709-8443-6DA3B5275524}" destId="{F471DE04-6BE7-499E-94B9-15E83E3FE69B}" srcOrd="0" destOrd="0" presId="urn:microsoft.com/office/officeart/2009/3/layout/DescendingProcess"/>
    <dgm:cxn modelId="{A24C2324-9852-4CC9-A655-CC1EE7682691}" type="presParOf" srcId="{2C555CA6-F20A-455D-9A5E-7A0363DC0B72}" destId="{2036FF80-B4F9-471D-BA2C-E2EF9D0D510A}" srcOrd="6" destOrd="0" presId="urn:microsoft.com/office/officeart/2009/3/layout/DescendingProcess"/>
    <dgm:cxn modelId="{F892A8B2-BB83-4FE5-BD47-A44A65CA2390}" type="presParOf" srcId="{2C555CA6-F20A-455D-9A5E-7A0363DC0B72}" destId="{F9FC7469-E08E-491B-B44E-AF9C7B53FF09}" srcOrd="7" destOrd="0" presId="urn:microsoft.com/office/officeart/2009/3/layout/DescendingProcess"/>
    <dgm:cxn modelId="{96C62EBE-5F96-42A5-BFC7-1CF78A704DA9}" type="presParOf" srcId="{F9FC7469-E08E-491B-B44E-AF9C7B53FF09}" destId="{D4D8AC26-605F-4289-A0C7-43B985DABE90}" srcOrd="0" destOrd="0" presId="urn:microsoft.com/office/officeart/2009/3/layout/DescendingProcess"/>
    <dgm:cxn modelId="{6FC01CAF-BFDA-4D77-9D3C-DF8B5AB8DC61}" type="presParOf" srcId="{2C555CA6-F20A-455D-9A5E-7A0363DC0B72}" destId="{8942EFD5-257A-48CC-9607-D8AF29737F52}"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FD87F4-5C9B-4124-B592-DC88CD154A5F}" type="doc">
      <dgm:prSet loTypeId="urn:microsoft.com/office/officeart/2005/8/layout/orgChart1" loCatId="hierarchy" qsTypeId="urn:microsoft.com/office/officeart/2005/8/quickstyle/simple1" qsCatId="simple" csTypeId="urn:microsoft.com/office/officeart/2005/8/colors/accent3_5" csCatId="accent3" phldr="1"/>
      <dgm:spPr/>
      <dgm:t>
        <a:bodyPr/>
        <a:lstStyle/>
        <a:p>
          <a:endParaRPr lang="en-US"/>
        </a:p>
      </dgm:t>
    </dgm:pt>
    <dgm:pt modelId="{5A3B8B4F-9781-42AA-895B-2FD6914BBF68}">
      <dgm:prSet phldrT="[Text]" custT="1"/>
      <dgm:spPr/>
      <dgm:t>
        <a:bodyPr/>
        <a:lstStyle/>
        <a:p>
          <a:r>
            <a:rPr lang="en-US" sz="2000" b="1" dirty="0">
              <a:solidFill>
                <a:schemeClr val="tx1"/>
              </a:solidFill>
            </a:rPr>
            <a:t>Descriptive Code</a:t>
          </a:r>
          <a:r>
            <a:rPr lang="en-US" sz="2000" dirty="0">
              <a:solidFill>
                <a:schemeClr val="tx1"/>
              </a:solidFill>
            </a:rPr>
            <a:t>: </a:t>
          </a:r>
          <a:r>
            <a:rPr lang="en-US" sz="2000" dirty="0">
              <a:solidFill>
                <a:schemeClr val="tx1"/>
              </a:solidFill>
              <a:highlight>
                <a:srgbClr val="FFFF00"/>
              </a:highlight>
            </a:rPr>
            <a:t>“College characteristics”</a:t>
          </a:r>
        </a:p>
      </dgm:t>
    </dgm:pt>
    <dgm:pt modelId="{2C527A51-B804-4EC0-A203-D0157070F45F}" type="parTrans" cxnId="{4F431F21-2FD4-42C3-A71C-4A0831323110}">
      <dgm:prSet/>
      <dgm:spPr/>
      <dgm:t>
        <a:bodyPr/>
        <a:lstStyle/>
        <a:p>
          <a:endParaRPr lang="en-US">
            <a:solidFill>
              <a:schemeClr val="tx1"/>
            </a:solidFill>
          </a:endParaRPr>
        </a:p>
      </dgm:t>
    </dgm:pt>
    <dgm:pt modelId="{BD3CF22B-0903-4E09-9E37-06A5B772CCE1}" type="sibTrans" cxnId="{4F431F21-2FD4-42C3-A71C-4A0831323110}">
      <dgm:prSet/>
      <dgm:spPr/>
      <dgm:t>
        <a:bodyPr/>
        <a:lstStyle/>
        <a:p>
          <a:endParaRPr lang="en-US">
            <a:solidFill>
              <a:schemeClr val="tx1"/>
            </a:solidFill>
          </a:endParaRPr>
        </a:p>
      </dgm:t>
    </dgm:pt>
    <dgm:pt modelId="{80376AEC-97E0-433E-9BAF-55DC39F06DDD}">
      <dgm:prSet phldrT="[Text]"/>
      <dgm:spPr/>
      <dgm:t>
        <a:bodyPr/>
        <a:lstStyle/>
        <a:p>
          <a:r>
            <a:rPr lang="en-US" b="1" dirty="0">
              <a:solidFill>
                <a:schemeClr val="tx1"/>
              </a:solidFill>
            </a:rPr>
            <a:t>  </a:t>
          </a:r>
        </a:p>
      </dgm:t>
    </dgm:pt>
    <dgm:pt modelId="{78DCCC44-1BF0-4D7E-BD1F-4F3491CEFD6C}" type="parTrans" cxnId="{4D5E4731-9357-48E2-90FB-DB2A357823CA}">
      <dgm:prSet/>
      <dgm:spPr/>
      <dgm:t>
        <a:bodyPr/>
        <a:lstStyle/>
        <a:p>
          <a:endParaRPr lang="en-US">
            <a:solidFill>
              <a:schemeClr val="tx1"/>
            </a:solidFill>
          </a:endParaRPr>
        </a:p>
      </dgm:t>
    </dgm:pt>
    <dgm:pt modelId="{4D9E17A1-C0D4-49D1-8695-646506D215DF}" type="sibTrans" cxnId="{4D5E4731-9357-48E2-90FB-DB2A357823CA}">
      <dgm:prSet/>
      <dgm:spPr/>
      <dgm:t>
        <a:bodyPr/>
        <a:lstStyle/>
        <a:p>
          <a:endParaRPr lang="en-US">
            <a:solidFill>
              <a:schemeClr val="tx1"/>
            </a:solidFill>
          </a:endParaRPr>
        </a:p>
      </dgm:t>
    </dgm:pt>
    <dgm:pt modelId="{5A840BB2-4891-42F2-B9EE-7F353DFB26A9}">
      <dgm:prSet phldrT="[Text]"/>
      <dgm:spPr/>
      <dgm:t>
        <a:bodyPr/>
        <a:lstStyle/>
        <a:p>
          <a:r>
            <a:rPr lang="en-US" dirty="0">
              <a:solidFill>
                <a:schemeClr val="tx1"/>
              </a:solidFill>
              <a:highlight>
                <a:srgbClr val="FF00FF"/>
              </a:highlight>
            </a:rPr>
            <a:t> </a:t>
          </a:r>
        </a:p>
      </dgm:t>
    </dgm:pt>
    <dgm:pt modelId="{9DFE99D7-E8A3-470E-8FF8-DEA8109BC423}" type="parTrans" cxnId="{9A00A4CA-0366-48C0-B508-00E880275352}">
      <dgm:prSet/>
      <dgm:spPr/>
      <dgm:t>
        <a:bodyPr/>
        <a:lstStyle/>
        <a:p>
          <a:endParaRPr lang="en-US">
            <a:solidFill>
              <a:schemeClr val="tx1"/>
            </a:solidFill>
          </a:endParaRPr>
        </a:p>
      </dgm:t>
    </dgm:pt>
    <dgm:pt modelId="{59C79C38-B6A7-41B6-8A20-A5C094480E90}" type="sibTrans" cxnId="{9A00A4CA-0366-48C0-B508-00E880275352}">
      <dgm:prSet/>
      <dgm:spPr/>
      <dgm:t>
        <a:bodyPr/>
        <a:lstStyle/>
        <a:p>
          <a:endParaRPr lang="en-US">
            <a:solidFill>
              <a:schemeClr val="tx1"/>
            </a:solidFill>
          </a:endParaRPr>
        </a:p>
      </dgm:t>
    </dgm:pt>
    <dgm:pt modelId="{D6B8A483-3C76-46B6-82F4-A553D7512D01}">
      <dgm:prSet phldrT="[Text]"/>
      <dgm:spPr/>
      <dgm:t>
        <a:bodyPr/>
        <a:lstStyle/>
        <a:p>
          <a:r>
            <a:rPr lang="en-US" dirty="0">
              <a:solidFill>
                <a:schemeClr val="tx1"/>
              </a:solidFill>
              <a:highlight>
                <a:srgbClr val="00FFFF"/>
              </a:highlight>
            </a:rPr>
            <a:t>   </a:t>
          </a:r>
        </a:p>
      </dgm:t>
    </dgm:pt>
    <dgm:pt modelId="{2544CFB9-C022-462C-B95A-47D960E2AEE3}" type="parTrans" cxnId="{3D00CDC8-482E-49B9-8CCD-D58040470F43}">
      <dgm:prSet/>
      <dgm:spPr/>
      <dgm:t>
        <a:bodyPr/>
        <a:lstStyle/>
        <a:p>
          <a:endParaRPr lang="en-US">
            <a:solidFill>
              <a:schemeClr val="tx1"/>
            </a:solidFill>
          </a:endParaRPr>
        </a:p>
      </dgm:t>
    </dgm:pt>
    <dgm:pt modelId="{62257670-DC32-4046-BA36-03C707CB0FB1}" type="sibTrans" cxnId="{3D00CDC8-482E-49B9-8CCD-D58040470F43}">
      <dgm:prSet/>
      <dgm:spPr/>
      <dgm:t>
        <a:bodyPr/>
        <a:lstStyle/>
        <a:p>
          <a:endParaRPr lang="en-US">
            <a:solidFill>
              <a:schemeClr val="tx1"/>
            </a:solidFill>
          </a:endParaRPr>
        </a:p>
      </dgm:t>
    </dgm:pt>
    <dgm:pt modelId="{74BC01D9-8F3F-4075-AEDF-7898D4ECC747}">
      <dgm:prSet phldrT="[Text]"/>
      <dgm:spPr/>
      <dgm:t>
        <a:bodyPr/>
        <a:lstStyle/>
        <a:p>
          <a:r>
            <a:rPr lang="en-US" dirty="0">
              <a:solidFill>
                <a:schemeClr val="bg1"/>
              </a:solidFill>
              <a:highlight>
                <a:srgbClr val="0000FF"/>
              </a:highlight>
            </a:rPr>
            <a:t> </a:t>
          </a:r>
        </a:p>
      </dgm:t>
    </dgm:pt>
    <dgm:pt modelId="{886A9BA4-1956-4792-A5E6-097B7188CC9F}" type="parTrans" cxnId="{C50CD1E1-F2DA-4B2C-8373-7329C0A4454B}">
      <dgm:prSet/>
      <dgm:spPr/>
      <dgm:t>
        <a:bodyPr/>
        <a:lstStyle/>
        <a:p>
          <a:endParaRPr lang="en-US">
            <a:solidFill>
              <a:schemeClr val="tx1"/>
            </a:solidFill>
          </a:endParaRPr>
        </a:p>
      </dgm:t>
    </dgm:pt>
    <dgm:pt modelId="{D4900D2A-5027-47AF-9C9C-C5E270833435}" type="sibTrans" cxnId="{C50CD1E1-F2DA-4B2C-8373-7329C0A4454B}">
      <dgm:prSet/>
      <dgm:spPr/>
      <dgm:t>
        <a:bodyPr/>
        <a:lstStyle/>
        <a:p>
          <a:endParaRPr lang="en-US">
            <a:solidFill>
              <a:schemeClr val="tx1"/>
            </a:solidFill>
          </a:endParaRPr>
        </a:p>
      </dgm:t>
    </dgm:pt>
    <dgm:pt modelId="{64A09C46-CB9C-41D5-A581-94821AF47874}">
      <dgm:prSet phldrT="[Text]"/>
      <dgm:spPr/>
      <dgm:t>
        <a:bodyPr/>
        <a:lstStyle/>
        <a:p>
          <a:r>
            <a:rPr lang="en-US" dirty="0">
              <a:solidFill>
                <a:schemeClr val="tx1"/>
              </a:solidFill>
              <a:highlight>
                <a:srgbClr val="FF0000"/>
              </a:highlight>
            </a:rPr>
            <a:t> </a:t>
          </a:r>
        </a:p>
      </dgm:t>
    </dgm:pt>
    <dgm:pt modelId="{51F8DB30-8243-408F-BE73-9255D2D9C9E8}" type="parTrans" cxnId="{32331589-B521-4568-A435-74AC752D4627}">
      <dgm:prSet/>
      <dgm:spPr/>
      <dgm:t>
        <a:bodyPr/>
        <a:lstStyle/>
        <a:p>
          <a:endParaRPr lang="en-US">
            <a:solidFill>
              <a:schemeClr val="tx1"/>
            </a:solidFill>
          </a:endParaRPr>
        </a:p>
      </dgm:t>
    </dgm:pt>
    <dgm:pt modelId="{5B9DAC99-8D3C-4ECC-92CF-62E55145DFE9}" type="sibTrans" cxnId="{32331589-B521-4568-A435-74AC752D4627}">
      <dgm:prSet/>
      <dgm:spPr/>
      <dgm:t>
        <a:bodyPr/>
        <a:lstStyle/>
        <a:p>
          <a:endParaRPr lang="en-US">
            <a:solidFill>
              <a:schemeClr val="tx1"/>
            </a:solidFill>
          </a:endParaRPr>
        </a:p>
      </dgm:t>
    </dgm:pt>
    <dgm:pt modelId="{77E30301-D494-4293-9A71-1B82E71B74C2}">
      <dgm:prSet phldrT="[Text]"/>
      <dgm:spPr/>
      <dgm:t>
        <a:bodyPr/>
        <a:lstStyle/>
        <a:p>
          <a:r>
            <a:rPr lang="en-US" dirty="0">
              <a:solidFill>
                <a:schemeClr val="tx1"/>
              </a:solidFill>
              <a:highlight>
                <a:srgbClr val="FFFFFF"/>
              </a:highlight>
            </a:rPr>
            <a:t> </a:t>
          </a:r>
        </a:p>
      </dgm:t>
    </dgm:pt>
    <dgm:pt modelId="{68E44D3F-32AD-44BF-8A33-941A05A8D997}" type="parTrans" cxnId="{E8CFAE97-46D4-4DF2-B345-4308AD35F12E}">
      <dgm:prSet/>
      <dgm:spPr/>
      <dgm:t>
        <a:bodyPr/>
        <a:lstStyle/>
        <a:p>
          <a:endParaRPr lang="en-US">
            <a:solidFill>
              <a:schemeClr val="tx1"/>
            </a:solidFill>
          </a:endParaRPr>
        </a:p>
      </dgm:t>
    </dgm:pt>
    <dgm:pt modelId="{13BB7601-79C3-49CF-AFA2-D1BC529DA713}" type="sibTrans" cxnId="{E8CFAE97-46D4-4DF2-B345-4308AD35F12E}">
      <dgm:prSet/>
      <dgm:spPr/>
      <dgm:t>
        <a:bodyPr/>
        <a:lstStyle/>
        <a:p>
          <a:endParaRPr lang="en-US">
            <a:solidFill>
              <a:schemeClr val="tx1"/>
            </a:solidFill>
          </a:endParaRPr>
        </a:p>
      </dgm:t>
    </dgm:pt>
    <dgm:pt modelId="{CF854251-AB56-4226-8F02-CEEC9DCF16E2}">
      <dgm:prSet phldrT="[Text]"/>
      <dgm:spPr/>
      <dgm:t>
        <a:bodyPr/>
        <a:lstStyle/>
        <a:p>
          <a:r>
            <a:rPr lang="en-US" dirty="0">
              <a:solidFill>
                <a:schemeClr val="tx1"/>
              </a:solidFill>
              <a:highlight>
                <a:srgbClr val="00FF00"/>
              </a:highlight>
            </a:rPr>
            <a:t> </a:t>
          </a:r>
        </a:p>
      </dgm:t>
    </dgm:pt>
    <dgm:pt modelId="{1E37D78F-66B4-479D-8CD5-99AA8095453A}" type="parTrans" cxnId="{FA77BE72-1D78-4E4B-8C41-691F6D615794}">
      <dgm:prSet/>
      <dgm:spPr/>
      <dgm:t>
        <a:bodyPr/>
        <a:lstStyle/>
        <a:p>
          <a:endParaRPr lang="en-US">
            <a:solidFill>
              <a:schemeClr val="tx1"/>
            </a:solidFill>
          </a:endParaRPr>
        </a:p>
      </dgm:t>
    </dgm:pt>
    <dgm:pt modelId="{5124A312-D996-4086-A69B-39E65840007E}" type="sibTrans" cxnId="{FA77BE72-1D78-4E4B-8C41-691F6D615794}">
      <dgm:prSet/>
      <dgm:spPr/>
      <dgm:t>
        <a:bodyPr/>
        <a:lstStyle/>
        <a:p>
          <a:endParaRPr lang="en-US">
            <a:solidFill>
              <a:schemeClr val="tx1"/>
            </a:solidFill>
          </a:endParaRPr>
        </a:p>
      </dgm:t>
    </dgm:pt>
    <dgm:pt modelId="{CB356A4A-8876-4E53-A09C-7ABC72642E01}" type="pres">
      <dgm:prSet presAssocID="{FBFD87F4-5C9B-4124-B592-DC88CD154A5F}" presName="hierChild1" presStyleCnt="0">
        <dgm:presLayoutVars>
          <dgm:orgChart val="1"/>
          <dgm:chPref val="1"/>
          <dgm:dir/>
          <dgm:animOne val="branch"/>
          <dgm:animLvl val="lvl"/>
          <dgm:resizeHandles/>
        </dgm:presLayoutVars>
      </dgm:prSet>
      <dgm:spPr/>
    </dgm:pt>
    <dgm:pt modelId="{BA2AD33C-333F-4304-A061-E4DEA24B6405}" type="pres">
      <dgm:prSet presAssocID="{5A3B8B4F-9781-42AA-895B-2FD6914BBF68}" presName="hierRoot1" presStyleCnt="0">
        <dgm:presLayoutVars>
          <dgm:hierBranch val="init"/>
        </dgm:presLayoutVars>
      </dgm:prSet>
      <dgm:spPr/>
    </dgm:pt>
    <dgm:pt modelId="{7D81B715-B9C5-4094-8577-3C63A4931137}" type="pres">
      <dgm:prSet presAssocID="{5A3B8B4F-9781-42AA-895B-2FD6914BBF68}" presName="rootComposite1" presStyleCnt="0"/>
      <dgm:spPr/>
    </dgm:pt>
    <dgm:pt modelId="{2D0FF335-0167-44D5-8637-A2BD19209420}" type="pres">
      <dgm:prSet presAssocID="{5A3B8B4F-9781-42AA-895B-2FD6914BBF68}" presName="rootText1" presStyleLbl="node0" presStyleIdx="0" presStyleCnt="1" custScaleX="628060">
        <dgm:presLayoutVars>
          <dgm:chPref val="3"/>
        </dgm:presLayoutVars>
      </dgm:prSet>
      <dgm:spPr/>
    </dgm:pt>
    <dgm:pt modelId="{BD5BB1B7-1C2A-4755-8809-AF1712F7B68D}" type="pres">
      <dgm:prSet presAssocID="{5A3B8B4F-9781-42AA-895B-2FD6914BBF68}" presName="rootConnector1" presStyleLbl="node1" presStyleIdx="0" presStyleCnt="0"/>
      <dgm:spPr/>
    </dgm:pt>
    <dgm:pt modelId="{4003A130-ED4D-4C79-8963-99A4394D2A7A}" type="pres">
      <dgm:prSet presAssocID="{5A3B8B4F-9781-42AA-895B-2FD6914BBF68}" presName="hierChild2" presStyleCnt="0"/>
      <dgm:spPr/>
    </dgm:pt>
    <dgm:pt modelId="{2BE17765-4930-4E0F-8975-E2411DEA01E2}" type="pres">
      <dgm:prSet presAssocID="{78DCCC44-1BF0-4D7E-BD1F-4F3491CEFD6C}" presName="Name37" presStyleLbl="parChTrans1D2" presStyleIdx="0" presStyleCnt="7"/>
      <dgm:spPr/>
    </dgm:pt>
    <dgm:pt modelId="{200AC336-8CFD-4F7D-9371-FCA751725486}" type="pres">
      <dgm:prSet presAssocID="{80376AEC-97E0-433E-9BAF-55DC39F06DDD}" presName="hierRoot2" presStyleCnt="0">
        <dgm:presLayoutVars>
          <dgm:hierBranch val="init"/>
        </dgm:presLayoutVars>
      </dgm:prSet>
      <dgm:spPr/>
    </dgm:pt>
    <dgm:pt modelId="{CB7AA2B0-7503-4541-A5C8-554A3730C3AD}" type="pres">
      <dgm:prSet presAssocID="{80376AEC-97E0-433E-9BAF-55DC39F06DDD}" presName="rootComposite" presStyleCnt="0"/>
      <dgm:spPr/>
    </dgm:pt>
    <dgm:pt modelId="{91DE63B2-5090-4CD2-A2F3-D8F9D6BCEABD}" type="pres">
      <dgm:prSet presAssocID="{80376AEC-97E0-433E-9BAF-55DC39F06DDD}" presName="rootText" presStyleLbl="node2" presStyleIdx="0" presStyleCnt="7">
        <dgm:presLayoutVars>
          <dgm:chPref val="3"/>
        </dgm:presLayoutVars>
      </dgm:prSet>
      <dgm:spPr/>
    </dgm:pt>
    <dgm:pt modelId="{F49EE22F-47D7-4AD8-8181-485AFD0B5AFD}" type="pres">
      <dgm:prSet presAssocID="{80376AEC-97E0-433E-9BAF-55DC39F06DDD}" presName="rootConnector" presStyleLbl="node2" presStyleIdx="0" presStyleCnt="7"/>
      <dgm:spPr/>
    </dgm:pt>
    <dgm:pt modelId="{9B1D3F35-F3EE-4F3A-B974-90B024C96809}" type="pres">
      <dgm:prSet presAssocID="{80376AEC-97E0-433E-9BAF-55DC39F06DDD}" presName="hierChild4" presStyleCnt="0"/>
      <dgm:spPr/>
    </dgm:pt>
    <dgm:pt modelId="{32A57A47-90E8-4F3F-A05D-A73A00E378D7}" type="pres">
      <dgm:prSet presAssocID="{80376AEC-97E0-433E-9BAF-55DC39F06DDD}" presName="hierChild5" presStyleCnt="0"/>
      <dgm:spPr/>
    </dgm:pt>
    <dgm:pt modelId="{68915389-1699-49FD-8908-F1B5E2FE6417}" type="pres">
      <dgm:prSet presAssocID="{1E37D78F-66B4-479D-8CD5-99AA8095453A}" presName="Name37" presStyleLbl="parChTrans1D2" presStyleIdx="1" presStyleCnt="7"/>
      <dgm:spPr/>
    </dgm:pt>
    <dgm:pt modelId="{D3216E45-72C7-4314-B69A-6CFC78AFF2F6}" type="pres">
      <dgm:prSet presAssocID="{CF854251-AB56-4226-8F02-CEEC9DCF16E2}" presName="hierRoot2" presStyleCnt="0">
        <dgm:presLayoutVars>
          <dgm:hierBranch val="init"/>
        </dgm:presLayoutVars>
      </dgm:prSet>
      <dgm:spPr/>
    </dgm:pt>
    <dgm:pt modelId="{FE636F42-722D-4683-943F-27D6D4934DAB}" type="pres">
      <dgm:prSet presAssocID="{CF854251-AB56-4226-8F02-CEEC9DCF16E2}" presName="rootComposite" presStyleCnt="0"/>
      <dgm:spPr/>
    </dgm:pt>
    <dgm:pt modelId="{B41815C8-7212-4A9E-92F2-F86752356EE8}" type="pres">
      <dgm:prSet presAssocID="{CF854251-AB56-4226-8F02-CEEC9DCF16E2}" presName="rootText" presStyleLbl="node2" presStyleIdx="1" presStyleCnt="7">
        <dgm:presLayoutVars>
          <dgm:chPref val="3"/>
        </dgm:presLayoutVars>
      </dgm:prSet>
      <dgm:spPr/>
    </dgm:pt>
    <dgm:pt modelId="{2E43FD4C-06D1-4029-A1B6-3573AF149DE7}" type="pres">
      <dgm:prSet presAssocID="{CF854251-AB56-4226-8F02-CEEC9DCF16E2}" presName="rootConnector" presStyleLbl="node2" presStyleIdx="1" presStyleCnt="7"/>
      <dgm:spPr/>
    </dgm:pt>
    <dgm:pt modelId="{82C275C5-967D-4679-A3F3-B260447F2A69}" type="pres">
      <dgm:prSet presAssocID="{CF854251-AB56-4226-8F02-CEEC9DCF16E2}" presName="hierChild4" presStyleCnt="0"/>
      <dgm:spPr/>
    </dgm:pt>
    <dgm:pt modelId="{B9991DB0-C0AA-4041-9895-94750529BF05}" type="pres">
      <dgm:prSet presAssocID="{CF854251-AB56-4226-8F02-CEEC9DCF16E2}" presName="hierChild5" presStyleCnt="0"/>
      <dgm:spPr/>
    </dgm:pt>
    <dgm:pt modelId="{85042C80-1788-4752-A972-451AA2C64B98}" type="pres">
      <dgm:prSet presAssocID="{9DFE99D7-E8A3-470E-8FF8-DEA8109BC423}" presName="Name37" presStyleLbl="parChTrans1D2" presStyleIdx="2" presStyleCnt="7"/>
      <dgm:spPr/>
    </dgm:pt>
    <dgm:pt modelId="{C064E1A9-9CD4-4D1D-8F83-0062E1B7B25D}" type="pres">
      <dgm:prSet presAssocID="{5A840BB2-4891-42F2-B9EE-7F353DFB26A9}" presName="hierRoot2" presStyleCnt="0">
        <dgm:presLayoutVars>
          <dgm:hierBranch val="init"/>
        </dgm:presLayoutVars>
      </dgm:prSet>
      <dgm:spPr/>
    </dgm:pt>
    <dgm:pt modelId="{C0E39647-C54A-4D66-AF9A-D177987DE5C7}" type="pres">
      <dgm:prSet presAssocID="{5A840BB2-4891-42F2-B9EE-7F353DFB26A9}" presName="rootComposite" presStyleCnt="0"/>
      <dgm:spPr/>
    </dgm:pt>
    <dgm:pt modelId="{94E399C0-5511-4FA4-8764-6057269AA58E}" type="pres">
      <dgm:prSet presAssocID="{5A840BB2-4891-42F2-B9EE-7F353DFB26A9}" presName="rootText" presStyleLbl="node2" presStyleIdx="2" presStyleCnt="7">
        <dgm:presLayoutVars>
          <dgm:chPref val="3"/>
        </dgm:presLayoutVars>
      </dgm:prSet>
      <dgm:spPr/>
    </dgm:pt>
    <dgm:pt modelId="{E7C8B776-564F-4A37-9B89-465F1C87180A}" type="pres">
      <dgm:prSet presAssocID="{5A840BB2-4891-42F2-B9EE-7F353DFB26A9}" presName="rootConnector" presStyleLbl="node2" presStyleIdx="2" presStyleCnt="7"/>
      <dgm:spPr/>
    </dgm:pt>
    <dgm:pt modelId="{BE4F5C35-0394-4302-85F1-6EB5A56BFA1B}" type="pres">
      <dgm:prSet presAssocID="{5A840BB2-4891-42F2-B9EE-7F353DFB26A9}" presName="hierChild4" presStyleCnt="0"/>
      <dgm:spPr/>
    </dgm:pt>
    <dgm:pt modelId="{E8059943-BA82-429A-A026-8E68ACC50BFA}" type="pres">
      <dgm:prSet presAssocID="{5A840BB2-4891-42F2-B9EE-7F353DFB26A9}" presName="hierChild5" presStyleCnt="0"/>
      <dgm:spPr/>
    </dgm:pt>
    <dgm:pt modelId="{3BEB6491-4A21-4223-A0F5-F89A0B93D836}" type="pres">
      <dgm:prSet presAssocID="{2544CFB9-C022-462C-B95A-47D960E2AEE3}" presName="Name37" presStyleLbl="parChTrans1D2" presStyleIdx="3" presStyleCnt="7"/>
      <dgm:spPr/>
    </dgm:pt>
    <dgm:pt modelId="{5FA03ECE-AC84-4361-98D1-4FF35CDE4F9B}" type="pres">
      <dgm:prSet presAssocID="{D6B8A483-3C76-46B6-82F4-A553D7512D01}" presName="hierRoot2" presStyleCnt="0">
        <dgm:presLayoutVars>
          <dgm:hierBranch val="init"/>
        </dgm:presLayoutVars>
      </dgm:prSet>
      <dgm:spPr/>
    </dgm:pt>
    <dgm:pt modelId="{1123E26E-A7BC-4A7F-818A-FA344E52C366}" type="pres">
      <dgm:prSet presAssocID="{D6B8A483-3C76-46B6-82F4-A553D7512D01}" presName="rootComposite" presStyleCnt="0"/>
      <dgm:spPr/>
    </dgm:pt>
    <dgm:pt modelId="{F416AB4A-ECEE-4392-B538-7503DFD3DEA8}" type="pres">
      <dgm:prSet presAssocID="{D6B8A483-3C76-46B6-82F4-A553D7512D01}" presName="rootText" presStyleLbl="node2" presStyleIdx="3" presStyleCnt="7">
        <dgm:presLayoutVars>
          <dgm:chPref val="3"/>
        </dgm:presLayoutVars>
      </dgm:prSet>
      <dgm:spPr/>
    </dgm:pt>
    <dgm:pt modelId="{A4BA5C11-9389-45C2-8F9E-7F3149FE830E}" type="pres">
      <dgm:prSet presAssocID="{D6B8A483-3C76-46B6-82F4-A553D7512D01}" presName="rootConnector" presStyleLbl="node2" presStyleIdx="3" presStyleCnt="7"/>
      <dgm:spPr/>
    </dgm:pt>
    <dgm:pt modelId="{869CB8D2-254C-4CB2-89FB-63555C402EDF}" type="pres">
      <dgm:prSet presAssocID="{D6B8A483-3C76-46B6-82F4-A553D7512D01}" presName="hierChild4" presStyleCnt="0"/>
      <dgm:spPr/>
    </dgm:pt>
    <dgm:pt modelId="{51CA246F-FC1B-4C8C-9ABF-199A85C30E88}" type="pres">
      <dgm:prSet presAssocID="{D6B8A483-3C76-46B6-82F4-A553D7512D01}" presName="hierChild5" presStyleCnt="0"/>
      <dgm:spPr/>
    </dgm:pt>
    <dgm:pt modelId="{0CA40611-C54B-4971-8DFC-7EE04379BD5D}" type="pres">
      <dgm:prSet presAssocID="{51F8DB30-8243-408F-BE73-9255D2D9C9E8}" presName="Name37" presStyleLbl="parChTrans1D2" presStyleIdx="4" presStyleCnt="7"/>
      <dgm:spPr/>
    </dgm:pt>
    <dgm:pt modelId="{D5D73F21-B12A-426A-BB1A-6DB1F3FDAFB2}" type="pres">
      <dgm:prSet presAssocID="{64A09C46-CB9C-41D5-A581-94821AF47874}" presName="hierRoot2" presStyleCnt="0">
        <dgm:presLayoutVars>
          <dgm:hierBranch val="init"/>
        </dgm:presLayoutVars>
      </dgm:prSet>
      <dgm:spPr/>
    </dgm:pt>
    <dgm:pt modelId="{9B0C6BD0-1A7F-4775-AC31-1E9FD307FEC5}" type="pres">
      <dgm:prSet presAssocID="{64A09C46-CB9C-41D5-A581-94821AF47874}" presName="rootComposite" presStyleCnt="0"/>
      <dgm:spPr/>
    </dgm:pt>
    <dgm:pt modelId="{B61AF7C9-A3A1-48A2-A657-C63C910A1A6C}" type="pres">
      <dgm:prSet presAssocID="{64A09C46-CB9C-41D5-A581-94821AF47874}" presName="rootText" presStyleLbl="node2" presStyleIdx="4" presStyleCnt="7">
        <dgm:presLayoutVars>
          <dgm:chPref val="3"/>
        </dgm:presLayoutVars>
      </dgm:prSet>
      <dgm:spPr/>
    </dgm:pt>
    <dgm:pt modelId="{B68961DA-7C7B-4E27-B9F3-53F92B53F2FD}" type="pres">
      <dgm:prSet presAssocID="{64A09C46-CB9C-41D5-A581-94821AF47874}" presName="rootConnector" presStyleLbl="node2" presStyleIdx="4" presStyleCnt="7"/>
      <dgm:spPr/>
    </dgm:pt>
    <dgm:pt modelId="{65C83373-B887-4541-9E8E-BF35309A8335}" type="pres">
      <dgm:prSet presAssocID="{64A09C46-CB9C-41D5-A581-94821AF47874}" presName="hierChild4" presStyleCnt="0"/>
      <dgm:spPr/>
    </dgm:pt>
    <dgm:pt modelId="{BDB1B5E3-F04E-4870-A504-4341BF2C9CD6}" type="pres">
      <dgm:prSet presAssocID="{64A09C46-CB9C-41D5-A581-94821AF47874}" presName="hierChild5" presStyleCnt="0"/>
      <dgm:spPr/>
    </dgm:pt>
    <dgm:pt modelId="{A1298EE5-F5B1-49CF-8FA6-C8736D0AA394}" type="pres">
      <dgm:prSet presAssocID="{68E44D3F-32AD-44BF-8A33-941A05A8D997}" presName="Name37" presStyleLbl="parChTrans1D2" presStyleIdx="5" presStyleCnt="7"/>
      <dgm:spPr/>
    </dgm:pt>
    <dgm:pt modelId="{0099B8F1-3500-492F-9424-0020FDBA2C64}" type="pres">
      <dgm:prSet presAssocID="{77E30301-D494-4293-9A71-1B82E71B74C2}" presName="hierRoot2" presStyleCnt="0">
        <dgm:presLayoutVars>
          <dgm:hierBranch val="init"/>
        </dgm:presLayoutVars>
      </dgm:prSet>
      <dgm:spPr/>
    </dgm:pt>
    <dgm:pt modelId="{142DB039-4B65-4EA9-9598-08307479FF5D}" type="pres">
      <dgm:prSet presAssocID="{77E30301-D494-4293-9A71-1B82E71B74C2}" presName="rootComposite" presStyleCnt="0"/>
      <dgm:spPr/>
    </dgm:pt>
    <dgm:pt modelId="{2DE57AB5-4FB5-4FF4-8874-B38BDB89684F}" type="pres">
      <dgm:prSet presAssocID="{77E30301-D494-4293-9A71-1B82E71B74C2}" presName="rootText" presStyleLbl="node2" presStyleIdx="5" presStyleCnt="7">
        <dgm:presLayoutVars>
          <dgm:chPref val="3"/>
        </dgm:presLayoutVars>
      </dgm:prSet>
      <dgm:spPr/>
    </dgm:pt>
    <dgm:pt modelId="{72B096CC-BE49-4680-B882-157CE4E19771}" type="pres">
      <dgm:prSet presAssocID="{77E30301-D494-4293-9A71-1B82E71B74C2}" presName="rootConnector" presStyleLbl="node2" presStyleIdx="5" presStyleCnt="7"/>
      <dgm:spPr/>
    </dgm:pt>
    <dgm:pt modelId="{096AB03F-3D3D-48E6-9282-633B9C44317D}" type="pres">
      <dgm:prSet presAssocID="{77E30301-D494-4293-9A71-1B82E71B74C2}" presName="hierChild4" presStyleCnt="0"/>
      <dgm:spPr/>
    </dgm:pt>
    <dgm:pt modelId="{8F11FEFB-B845-4FC2-BDF2-74B034F9DC7B}" type="pres">
      <dgm:prSet presAssocID="{77E30301-D494-4293-9A71-1B82E71B74C2}" presName="hierChild5" presStyleCnt="0"/>
      <dgm:spPr/>
    </dgm:pt>
    <dgm:pt modelId="{4523D653-F814-4703-9095-5F23DCC1D1E4}" type="pres">
      <dgm:prSet presAssocID="{886A9BA4-1956-4792-A5E6-097B7188CC9F}" presName="Name37" presStyleLbl="parChTrans1D2" presStyleIdx="6" presStyleCnt="7"/>
      <dgm:spPr/>
    </dgm:pt>
    <dgm:pt modelId="{F3AA98B6-BAF0-4A85-BF83-C5F923398CBA}" type="pres">
      <dgm:prSet presAssocID="{74BC01D9-8F3F-4075-AEDF-7898D4ECC747}" presName="hierRoot2" presStyleCnt="0">
        <dgm:presLayoutVars>
          <dgm:hierBranch val="init"/>
        </dgm:presLayoutVars>
      </dgm:prSet>
      <dgm:spPr/>
    </dgm:pt>
    <dgm:pt modelId="{50065886-16C4-4B6E-B803-09A14204BD99}" type="pres">
      <dgm:prSet presAssocID="{74BC01D9-8F3F-4075-AEDF-7898D4ECC747}" presName="rootComposite" presStyleCnt="0"/>
      <dgm:spPr/>
    </dgm:pt>
    <dgm:pt modelId="{A30B469F-C696-4477-8681-8BD7DE2EDFF0}" type="pres">
      <dgm:prSet presAssocID="{74BC01D9-8F3F-4075-AEDF-7898D4ECC747}" presName="rootText" presStyleLbl="node2" presStyleIdx="6" presStyleCnt="7">
        <dgm:presLayoutVars>
          <dgm:chPref val="3"/>
        </dgm:presLayoutVars>
      </dgm:prSet>
      <dgm:spPr/>
    </dgm:pt>
    <dgm:pt modelId="{668CC15C-1B40-4719-A428-C2E93CA90788}" type="pres">
      <dgm:prSet presAssocID="{74BC01D9-8F3F-4075-AEDF-7898D4ECC747}" presName="rootConnector" presStyleLbl="node2" presStyleIdx="6" presStyleCnt="7"/>
      <dgm:spPr/>
    </dgm:pt>
    <dgm:pt modelId="{7A5F2E2A-CA40-4E0F-9D46-49CFE05480BC}" type="pres">
      <dgm:prSet presAssocID="{74BC01D9-8F3F-4075-AEDF-7898D4ECC747}" presName="hierChild4" presStyleCnt="0"/>
      <dgm:spPr/>
    </dgm:pt>
    <dgm:pt modelId="{17EF3768-7314-4804-A023-D7A79DEC66E9}" type="pres">
      <dgm:prSet presAssocID="{74BC01D9-8F3F-4075-AEDF-7898D4ECC747}" presName="hierChild5" presStyleCnt="0"/>
      <dgm:spPr/>
    </dgm:pt>
    <dgm:pt modelId="{0C094836-AFAA-43A9-8720-692CCEAC9E7B}" type="pres">
      <dgm:prSet presAssocID="{5A3B8B4F-9781-42AA-895B-2FD6914BBF68}" presName="hierChild3" presStyleCnt="0"/>
      <dgm:spPr/>
    </dgm:pt>
  </dgm:ptLst>
  <dgm:cxnLst>
    <dgm:cxn modelId="{27C4CF00-DB29-4BCB-9E87-0349BC09F0F2}" type="presOf" srcId="{D6B8A483-3C76-46B6-82F4-A553D7512D01}" destId="{A4BA5C11-9389-45C2-8F9E-7F3149FE830E}" srcOrd="1" destOrd="0" presId="urn:microsoft.com/office/officeart/2005/8/layout/orgChart1"/>
    <dgm:cxn modelId="{381B9A08-5BCC-4064-A44D-850BAAA22033}" type="presOf" srcId="{CF854251-AB56-4226-8F02-CEEC9DCF16E2}" destId="{2E43FD4C-06D1-4029-A1B6-3573AF149DE7}" srcOrd="1" destOrd="0" presId="urn:microsoft.com/office/officeart/2005/8/layout/orgChart1"/>
    <dgm:cxn modelId="{5A5F380C-B4D7-4A27-8BB8-BEA0BB6D00BD}" type="presOf" srcId="{64A09C46-CB9C-41D5-A581-94821AF47874}" destId="{B61AF7C9-A3A1-48A2-A657-C63C910A1A6C}" srcOrd="0" destOrd="0" presId="urn:microsoft.com/office/officeart/2005/8/layout/orgChart1"/>
    <dgm:cxn modelId="{AEB5100E-124F-41E5-B15B-D18416408A85}" type="presOf" srcId="{2544CFB9-C022-462C-B95A-47D960E2AEE3}" destId="{3BEB6491-4A21-4223-A0F5-F89A0B93D836}" srcOrd="0" destOrd="0" presId="urn:microsoft.com/office/officeart/2005/8/layout/orgChart1"/>
    <dgm:cxn modelId="{4F431F21-2FD4-42C3-A71C-4A0831323110}" srcId="{FBFD87F4-5C9B-4124-B592-DC88CD154A5F}" destId="{5A3B8B4F-9781-42AA-895B-2FD6914BBF68}" srcOrd="0" destOrd="0" parTransId="{2C527A51-B804-4EC0-A203-D0157070F45F}" sibTransId="{BD3CF22B-0903-4E09-9E37-06A5B772CCE1}"/>
    <dgm:cxn modelId="{33E8F424-F69D-4476-985D-CC390366F993}" type="presOf" srcId="{FBFD87F4-5C9B-4124-B592-DC88CD154A5F}" destId="{CB356A4A-8876-4E53-A09C-7ABC72642E01}" srcOrd="0" destOrd="0" presId="urn:microsoft.com/office/officeart/2005/8/layout/orgChart1"/>
    <dgm:cxn modelId="{8F648325-62E0-43AC-AA5A-3826A945234E}" type="presOf" srcId="{80376AEC-97E0-433E-9BAF-55DC39F06DDD}" destId="{91DE63B2-5090-4CD2-A2F3-D8F9D6BCEABD}" srcOrd="0" destOrd="0" presId="urn:microsoft.com/office/officeart/2005/8/layout/orgChart1"/>
    <dgm:cxn modelId="{EA17B72B-C5E5-4484-9874-81FC2A86E8A9}" type="presOf" srcId="{886A9BA4-1956-4792-A5E6-097B7188CC9F}" destId="{4523D653-F814-4703-9095-5F23DCC1D1E4}" srcOrd="0" destOrd="0" presId="urn:microsoft.com/office/officeart/2005/8/layout/orgChart1"/>
    <dgm:cxn modelId="{4D5E4731-9357-48E2-90FB-DB2A357823CA}" srcId="{5A3B8B4F-9781-42AA-895B-2FD6914BBF68}" destId="{80376AEC-97E0-433E-9BAF-55DC39F06DDD}" srcOrd="0" destOrd="0" parTransId="{78DCCC44-1BF0-4D7E-BD1F-4F3491CEFD6C}" sibTransId="{4D9E17A1-C0D4-49D1-8695-646506D215DF}"/>
    <dgm:cxn modelId="{FDFD923A-AAC9-420D-AD93-2A1996A44A00}" type="presOf" srcId="{74BC01D9-8F3F-4075-AEDF-7898D4ECC747}" destId="{A30B469F-C696-4477-8681-8BD7DE2EDFF0}" srcOrd="0" destOrd="0" presId="urn:microsoft.com/office/officeart/2005/8/layout/orgChart1"/>
    <dgm:cxn modelId="{DF06633F-5B9E-46EB-95EA-1EC4B2269E25}" type="presOf" srcId="{77E30301-D494-4293-9A71-1B82E71B74C2}" destId="{2DE57AB5-4FB5-4FF4-8874-B38BDB89684F}" srcOrd="0" destOrd="0" presId="urn:microsoft.com/office/officeart/2005/8/layout/orgChart1"/>
    <dgm:cxn modelId="{930C4A5D-D691-45F8-80C2-1AD7D3C524C1}" type="presOf" srcId="{CF854251-AB56-4226-8F02-CEEC9DCF16E2}" destId="{B41815C8-7212-4A9E-92F2-F86752356EE8}" srcOrd="0" destOrd="0" presId="urn:microsoft.com/office/officeart/2005/8/layout/orgChart1"/>
    <dgm:cxn modelId="{97395941-0F26-447A-BFBE-070DF8BFA1F7}" type="presOf" srcId="{5A840BB2-4891-42F2-B9EE-7F353DFB26A9}" destId="{E7C8B776-564F-4A37-9B89-465F1C87180A}" srcOrd="1" destOrd="0" presId="urn:microsoft.com/office/officeart/2005/8/layout/orgChart1"/>
    <dgm:cxn modelId="{162D2F63-27DD-4C51-B4C1-4A057DB3FC02}" type="presOf" srcId="{51F8DB30-8243-408F-BE73-9255D2D9C9E8}" destId="{0CA40611-C54B-4971-8DFC-7EE04379BD5D}" srcOrd="0" destOrd="0" presId="urn:microsoft.com/office/officeart/2005/8/layout/orgChart1"/>
    <dgm:cxn modelId="{B7970669-2E68-4797-AF99-E38478427C05}" type="presOf" srcId="{5A840BB2-4891-42F2-B9EE-7F353DFB26A9}" destId="{94E399C0-5511-4FA4-8764-6057269AA58E}" srcOrd="0" destOrd="0" presId="urn:microsoft.com/office/officeart/2005/8/layout/orgChart1"/>
    <dgm:cxn modelId="{DBB94852-0E8D-4B89-BC0B-8ED19A0470E1}" type="presOf" srcId="{1E37D78F-66B4-479D-8CD5-99AA8095453A}" destId="{68915389-1699-49FD-8908-F1B5E2FE6417}" srcOrd="0" destOrd="0" presId="urn:microsoft.com/office/officeart/2005/8/layout/orgChart1"/>
    <dgm:cxn modelId="{FA77BE72-1D78-4E4B-8C41-691F6D615794}" srcId="{5A3B8B4F-9781-42AA-895B-2FD6914BBF68}" destId="{CF854251-AB56-4226-8F02-CEEC9DCF16E2}" srcOrd="1" destOrd="0" parTransId="{1E37D78F-66B4-479D-8CD5-99AA8095453A}" sibTransId="{5124A312-D996-4086-A69B-39E65840007E}"/>
    <dgm:cxn modelId="{106E6B75-7564-4483-B288-25DAEB1E9628}" type="presOf" srcId="{74BC01D9-8F3F-4075-AEDF-7898D4ECC747}" destId="{668CC15C-1B40-4719-A428-C2E93CA90788}" srcOrd="1" destOrd="0" presId="urn:microsoft.com/office/officeart/2005/8/layout/orgChart1"/>
    <dgm:cxn modelId="{BE2A407B-C178-46AE-92CE-03938D503D64}" type="presOf" srcId="{80376AEC-97E0-433E-9BAF-55DC39F06DDD}" destId="{F49EE22F-47D7-4AD8-8181-485AFD0B5AFD}" srcOrd="1" destOrd="0" presId="urn:microsoft.com/office/officeart/2005/8/layout/orgChart1"/>
    <dgm:cxn modelId="{72357E7B-8F68-4588-853D-79470BDE12B1}" type="presOf" srcId="{5A3B8B4F-9781-42AA-895B-2FD6914BBF68}" destId="{2D0FF335-0167-44D5-8637-A2BD19209420}" srcOrd="0" destOrd="0" presId="urn:microsoft.com/office/officeart/2005/8/layout/orgChart1"/>
    <dgm:cxn modelId="{CA9B6284-E936-4A1F-A289-DA3591B5E745}" type="presOf" srcId="{78DCCC44-1BF0-4D7E-BD1F-4F3491CEFD6C}" destId="{2BE17765-4930-4E0F-8975-E2411DEA01E2}" srcOrd="0" destOrd="0" presId="urn:microsoft.com/office/officeart/2005/8/layout/orgChart1"/>
    <dgm:cxn modelId="{32331589-B521-4568-A435-74AC752D4627}" srcId="{5A3B8B4F-9781-42AA-895B-2FD6914BBF68}" destId="{64A09C46-CB9C-41D5-A581-94821AF47874}" srcOrd="4" destOrd="0" parTransId="{51F8DB30-8243-408F-BE73-9255D2D9C9E8}" sibTransId="{5B9DAC99-8D3C-4ECC-92CF-62E55145DFE9}"/>
    <dgm:cxn modelId="{7CF66493-EAC4-49A0-A880-391ADA2C4C6C}" type="presOf" srcId="{9DFE99D7-E8A3-470E-8FF8-DEA8109BC423}" destId="{85042C80-1788-4752-A972-451AA2C64B98}" srcOrd="0" destOrd="0" presId="urn:microsoft.com/office/officeart/2005/8/layout/orgChart1"/>
    <dgm:cxn modelId="{E8CFAE97-46D4-4DF2-B345-4308AD35F12E}" srcId="{5A3B8B4F-9781-42AA-895B-2FD6914BBF68}" destId="{77E30301-D494-4293-9A71-1B82E71B74C2}" srcOrd="5" destOrd="0" parTransId="{68E44D3F-32AD-44BF-8A33-941A05A8D997}" sibTransId="{13BB7601-79C3-49CF-AFA2-D1BC529DA713}"/>
    <dgm:cxn modelId="{A19B849D-6FC6-42FC-87D0-797B736FF12E}" type="presOf" srcId="{77E30301-D494-4293-9A71-1B82E71B74C2}" destId="{72B096CC-BE49-4680-B882-157CE4E19771}" srcOrd="1" destOrd="0" presId="urn:microsoft.com/office/officeart/2005/8/layout/orgChart1"/>
    <dgm:cxn modelId="{0DDF269E-D0A1-4721-A2D7-BC087C24B8A7}" type="presOf" srcId="{68E44D3F-32AD-44BF-8A33-941A05A8D997}" destId="{A1298EE5-F5B1-49CF-8FA6-C8736D0AA394}" srcOrd="0" destOrd="0" presId="urn:microsoft.com/office/officeart/2005/8/layout/orgChart1"/>
    <dgm:cxn modelId="{B9D641A1-3D1C-4D0C-9872-40E214580F2B}" type="presOf" srcId="{64A09C46-CB9C-41D5-A581-94821AF47874}" destId="{B68961DA-7C7B-4E27-B9F3-53F92B53F2FD}" srcOrd="1" destOrd="0" presId="urn:microsoft.com/office/officeart/2005/8/layout/orgChart1"/>
    <dgm:cxn modelId="{3D00CDC8-482E-49B9-8CCD-D58040470F43}" srcId="{5A3B8B4F-9781-42AA-895B-2FD6914BBF68}" destId="{D6B8A483-3C76-46B6-82F4-A553D7512D01}" srcOrd="3" destOrd="0" parTransId="{2544CFB9-C022-462C-B95A-47D960E2AEE3}" sibTransId="{62257670-DC32-4046-BA36-03C707CB0FB1}"/>
    <dgm:cxn modelId="{9A00A4CA-0366-48C0-B508-00E880275352}" srcId="{5A3B8B4F-9781-42AA-895B-2FD6914BBF68}" destId="{5A840BB2-4891-42F2-B9EE-7F353DFB26A9}" srcOrd="2" destOrd="0" parTransId="{9DFE99D7-E8A3-470E-8FF8-DEA8109BC423}" sibTransId="{59C79C38-B6A7-41B6-8A20-A5C094480E90}"/>
    <dgm:cxn modelId="{74120CE0-FE67-4CD4-8201-D628B11253EC}" type="presOf" srcId="{5A3B8B4F-9781-42AA-895B-2FD6914BBF68}" destId="{BD5BB1B7-1C2A-4755-8809-AF1712F7B68D}" srcOrd="1" destOrd="0" presId="urn:microsoft.com/office/officeart/2005/8/layout/orgChart1"/>
    <dgm:cxn modelId="{C50CD1E1-F2DA-4B2C-8373-7329C0A4454B}" srcId="{5A3B8B4F-9781-42AA-895B-2FD6914BBF68}" destId="{74BC01D9-8F3F-4075-AEDF-7898D4ECC747}" srcOrd="6" destOrd="0" parTransId="{886A9BA4-1956-4792-A5E6-097B7188CC9F}" sibTransId="{D4900D2A-5027-47AF-9C9C-C5E270833435}"/>
    <dgm:cxn modelId="{785E10FC-6119-49A0-AF60-DCEB031FB141}" type="presOf" srcId="{D6B8A483-3C76-46B6-82F4-A553D7512D01}" destId="{F416AB4A-ECEE-4392-B538-7503DFD3DEA8}" srcOrd="0" destOrd="0" presId="urn:microsoft.com/office/officeart/2005/8/layout/orgChart1"/>
    <dgm:cxn modelId="{2142A606-1DEF-4194-9F6B-18771C65F58B}" type="presParOf" srcId="{CB356A4A-8876-4E53-A09C-7ABC72642E01}" destId="{BA2AD33C-333F-4304-A061-E4DEA24B6405}" srcOrd="0" destOrd="0" presId="urn:microsoft.com/office/officeart/2005/8/layout/orgChart1"/>
    <dgm:cxn modelId="{C5B0707D-6FE4-4341-A345-63182C88E252}" type="presParOf" srcId="{BA2AD33C-333F-4304-A061-E4DEA24B6405}" destId="{7D81B715-B9C5-4094-8577-3C63A4931137}" srcOrd="0" destOrd="0" presId="urn:microsoft.com/office/officeart/2005/8/layout/orgChart1"/>
    <dgm:cxn modelId="{A6EF59CC-E648-4337-AA2E-CA174A7B35C0}" type="presParOf" srcId="{7D81B715-B9C5-4094-8577-3C63A4931137}" destId="{2D0FF335-0167-44D5-8637-A2BD19209420}" srcOrd="0" destOrd="0" presId="urn:microsoft.com/office/officeart/2005/8/layout/orgChart1"/>
    <dgm:cxn modelId="{9F37AFA8-9527-413C-B608-CAEECF825110}" type="presParOf" srcId="{7D81B715-B9C5-4094-8577-3C63A4931137}" destId="{BD5BB1B7-1C2A-4755-8809-AF1712F7B68D}" srcOrd="1" destOrd="0" presId="urn:microsoft.com/office/officeart/2005/8/layout/orgChart1"/>
    <dgm:cxn modelId="{A652375F-671B-408A-9CFF-B7775BC2EA83}" type="presParOf" srcId="{BA2AD33C-333F-4304-A061-E4DEA24B6405}" destId="{4003A130-ED4D-4C79-8963-99A4394D2A7A}" srcOrd="1" destOrd="0" presId="urn:microsoft.com/office/officeart/2005/8/layout/orgChart1"/>
    <dgm:cxn modelId="{9DD2FF2F-DB35-4831-9BC3-BFC1DC5F4A77}" type="presParOf" srcId="{4003A130-ED4D-4C79-8963-99A4394D2A7A}" destId="{2BE17765-4930-4E0F-8975-E2411DEA01E2}" srcOrd="0" destOrd="0" presId="urn:microsoft.com/office/officeart/2005/8/layout/orgChart1"/>
    <dgm:cxn modelId="{13C33282-7BF9-496B-B5B6-8AD11D78CB9D}" type="presParOf" srcId="{4003A130-ED4D-4C79-8963-99A4394D2A7A}" destId="{200AC336-8CFD-4F7D-9371-FCA751725486}" srcOrd="1" destOrd="0" presId="urn:microsoft.com/office/officeart/2005/8/layout/orgChart1"/>
    <dgm:cxn modelId="{59D3AB2F-DA88-4310-9B23-CDE159E48B25}" type="presParOf" srcId="{200AC336-8CFD-4F7D-9371-FCA751725486}" destId="{CB7AA2B0-7503-4541-A5C8-554A3730C3AD}" srcOrd="0" destOrd="0" presId="urn:microsoft.com/office/officeart/2005/8/layout/orgChart1"/>
    <dgm:cxn modelId="{15AE7970-07C4-410E-ABB5-BFC6E95C8E1D}" type="presParOf" srcId="{CB7AA2B0-7503-4541-A5C8-554A3730C3AD}" destId="{91DE63B2-5090-4CD2-A2F3-D8F9D6BCEABD}" srcOrd="0" destOrd="0" presId="urn:microsoft.com/office/officeart/2005/8/layout/orgChart1"/>
    <dgm:cxn modelId="{B43C624D-23CC-4CE2-8660-45A154E4DB46}" type="presParOf" srcId="{CB7AA2B0-7503-4541-A5C8-554A3730C3AD}" destId="{F49EE22F-47D7-4AD8-8181-485AFD0B5AFD}" srcOrd="1" destOrd="0" presId="urn:microsoft.com/office/officeart/2005/8/layout/orgChart1"/>
    <dgm:cxn modelId="{9993D29A-9965-40D5-A00D-6193C0DB05E5}" type="presParOf" srcId="{200AC336-8CFD-4F7D-9371-FCA751725486}" destId="{9B1D3F35-F3EE-4F3A-B974-90B024C96809}" srcOrd="1" destOrd="0" presId="urn:microsoft.com/office/officeart/2005/8/layout/orgChart1"/>
    <dgm:cxn modelId="{8C7EB283-936F-4591-AE71-643E5ABEA7FB}" type="presParOf" srcId="{200AC336-8CFD-4F7D-9371-FCA751725486}" destId="{32A57A47-90E8-4F3F-A05D-A73A00E378D7}" srcOrd="2" destOrd="0" presId="urn:microsoft.com/office/officeart/2005/8/layout/orgChart1"/>
    <dgm:cxn modelId="{9F8468ED-92B7-4D2F-A949-FC5D892BB52E}" type="presParOf" srcId="{4003A130-ED4D-4C79-8963-99A4394D2A7A}" destId="{68915389-1699-49FD-8908-F1B5E2FE6417}" srcOrd="2" destOrd="0" presId="urn:microsoft.com/office/officeart/2005/8/layout/orgChart1"/>
    <dgm:cxn modelId="{6C465353-C73E-472F-B3E0-CD5AD35324E9}" type="presParOf" srcId="{4003A130-ED4D-4C79-8963-99A4394D2A7A}" destId="{D3216E45-72C7-4314-B69A-6CFC78AFF2F6}" srcOrd="3" destOrd="0" presId="urn:microsoft.com/office/officeart/2005/8/layout/orgChart1"/>
    <dgm:cxn modelId="{7BA299AB-89EB-46FE-B890-E33BCFDE5E64}" type="presParOf" srcId="{D3216E45-72C7-4314-B69A-6CFC78AFF2F6}" destId="{FE636F42-722D-4683-943F-27D6D4934DAB}" srcOrd="0" destOrd="0" presId="urn:microsoft.com/office/officeart/2005/8/layout/orgChart1"/>
    <dgm:cxn modelId="{C2CC0B72-6A48-4969-97D9-CC594F7450E5}" type="presParOf" srcId="{FE636F42-722D-4683-943F-27D6D4934DAB}" destId="{B41815C8-7212-4A9E-92F2-F86752356EE8}" srcOrd="0" destOrd="0" presId="urn:microsoft.com/office/officeart/2005/8/layout/orgChart1"/>
    <dgm:cxn modelId="{1B84D5AB-0E39-46D6-98DF-224FE4E494BB}" type="presParOf" srcId="{FE636F42-722D-4683-943F-27D6D4934DAB}" destId="{2E43FD4C-06D1-4029-A1B6-3573AF149DE7}" srcOrd="1" destOrd="0" presId="urn:microsoft.com/office/officeart/2005/8/layout/orgChart1"/>
    <dgm:cxn modelId="{182ED637-75CF-4FFF-B066-DBCA69927D28}" type="presParOf" srcId="{D3216E45-72C7-4314-B69A-6CFC78AFF2F6}" destId="{82C275C5-967D-4679-A3F3-B260447F2A69}" srcOrd="1" destOrd="0" presId="urn:microsoft.com/office/officeart/2005/8/layout/orgChart1"/>
    <dgm:cxn modelId="{A614264A-6019-42AB-9F0F-EF91EB7B16D0}" type="presParOf" srcId="{D3216E45-72C7-4314-B69A-6CFC78AFF2F6}" destId="{B9991DB0-C0AA-4041-9895-94750529BF05}" srcOrd="2" destOrd="0" presId="urn:microsoft.com/office/officeart/2005/8/layout/orgChart1"/>
    <dgm:cxn modelId="{6C1727ED-4E17-40EA-B6D3-DD1FD75F4423}" type="presParOf" srcId="{4003A130-ED4D-4C79-8963-99A4394D2A7A}" destId="{85042C80-1788-4752-A972-451AA2C64B98}" srcOrd="4" destOrd="0" presId="urn:microsoft.com/office/officeart/2005/8/layout/orgChart1"/>
    <dgm:cxn modelId="{52E0BEA8-0F7D-4DDD-B4C2-2B38D64EE8C7}" type="presParOf" srcId="{4003A130-ED4D-4C79-8963-99A4394D2A7A}" destId="{C064E1A9-9CD4-4D1D-8F83-0062E1B7B25D}" srcOrd="5" destOrd="0" presId="urn:microsoft.com/office/officeart/2005/8/layout/orgChart1"/>
    <dgm:cxn modelId="{10DD62EA-2AD8-4AF0-9300-238D960B0BF5}" type="presParOf" srcId="{C064E1A9-9CD4-4D1D-8F83-0062E1B7B25D}" destId="{C0E39647-C54A-4D66-AF9A-D177987DE5C7}" srcOrd="0" destOrd="0" presId="urn:microsoft.com/office/officeart/2005/8/layout/orgChart1"/>
    <dgm:cxn modelId="{735A6D7B-3382-4B93-A699-53015595F93F}" type="presParOf" srcId="{C0E39647-C54A-4D66-AF9A-D177987DE5C7}" destId="{94E399C0-5511-4FA4-8764-6057269AA58E}" srcOrd="0" destOrd="0" presId="urn:microsoft.com/office/officeart/2005/8/layout/orgChart1"/>
    <dgm:cxn modelId="{82EAF7C4-02C7-44ED-A40F-50FCBD0E2243}" type="presParOf" srcId="{C0E39647-C54A-4D66-AF9A-D177987DE5C7}" destId="{E7C8B776-564F-4A37-9B89-465F1C87180A}" srcOrd="1" destOrd="0" presId="urn:microsoft.com/office/officeart/2005/8/layout/orgChart1"/>
    <dgm:cxn modelId="{8364BCCD-BCF0-4063-ABA0-0857CD9F5499}" type="presParOf" srcId="{C064E1A9-9CD4-4D1D-8F83-0062E1B7B25D}" destId="{BE4F5C35-0394-4302-85F1-6EB5A56BFA1B}" srcOrd="1" destOrd="0" presId="urn:microsoft.com/office/officeart/2005/8/layout/orgChart1"/>
    <dgm:cxn modelId="{FD6DBEB6-A857-4CA2-8B08-EA28853407F3}" type="presParOf" srcId="{C064E1A9-9CD4-4D1D-8F83-0062E1B7B25D}" destId="{E8059943-BA82-429A-A026-8E68ACC50BFA}" srcOrd="2" destOrd="0" presId="urn:microsoft.com/office/officeart/2005/8/layout/orgChart1"/>
    <dgm:cxn modelId="{A96BB553-F81F-43BF-ADB9-45AFB88C7971}" type="presParOf" srcId="{4003A130-ED4D-4C79-8963-99A4394D2A7A}" destId="{3BEB6491-4A21-4223-A0F5-F89A0B93D836}" srcOrd="6" destOrd="0" presId="urn:microsoft.com/office/officeart/2005/8/layout/orgChart1"/>
    <dgm:cxn modelId="{242F3A85-0C50-4131-B149-8B14B209D187}" type="presParOf" srcId="{4003A130-ED4D-4C79-8963-99A4394D2A7A}" destId="{5FA03ECE-AC84-4361-98D1-4FF35CDE4F9B}" srcOrd="7" destOrd="0" presId="urn:microsoft.com/office/officeart/2005/8/layout/orgChart1"/>
    <dgm:cxn modelId="{F31817AD-A7D1-40B3-BFC9-1E44718B1972}" type="presParOf" srcId="{5FA03ECE-AC84-4361-98D1-4FF35CDE4F9B}" destId="{1123E26E-A7BC-4A7F-818A-FA344E52C366}" srcOrd="0" destOrd="0" presId="urn:microsoft.com/office/officeart/2005/8/layout/orgChart1"/>
    <dgm:cxn modelId="{2319CECE-8945-44B2-952A-DC7A07A909C5}" type="presParOf" srcId="{1123E26E-A7BC-4A7F-818A-FA344E52C366}" destId="{F416AB4A-ECEE-4392-B538-7503DFD3DEA8}" srcOrd="0" destOrd="0" presId="urn:microsoft.com/office/officeart/2005/8/layout/orgChart1"/>
    <dgm:cxn modelId="{DC98A427-14F9-4A6C-92B0-ECBC2028D101}" type="presParOf" srcId="{1123E26E-A7BC-4A7F-818A-FA344E52C366}" destId="{A4BA5C11-9389-45C2-8F9E-7F3149FE830E}" srcOrd="1" destOrd="0" presId="urn:microsoft.com/office/officeart/2005/8/layout/orgChart1"/>
    <dgm:cxn modelId="{40D95282-BED0-42D8-9EE2-819406096C20}" type="presParOf" srcId="{5FA03ECE-AC84-4361-98D1-4FF35CDE4F9B}" destId="{869CB8D2-254C-4CB2-89FB-63555C402EDF}" srcOrd="1" destOrd="0" presId="urn:microsoft.com/office/officeart/2005/8/layout/orgChart1"/>
    <dgm:cxn modelId="{8D8BA475-3292-42CE-9824-8ABAD06AE2CA}" type="presParOf" srcId="{5FA03ECE-AC84-4361-98D1-4FF35CDE4F9B}" destId="{51CA246F-FC1B-4C8C-9ABF-199A85C30E88}" srcOrd="2" destOrd="0" presId="urn:microsoft.com/office/officeart/2005/8/layout/orgChart1"/>
    <dgm:cxn modelId="{F92B4961-3C3E-4F7D-9F64-8540E0B210B6}" type="presParOf" srcId="{4003A130-ED4D-4C79-8963-99A4394D2A7A}" destId="{0CA40611-C54B-4971-8DFC-7EE04379BD5D}" srcOrd="8" destOrd="0" presId="urn:microsoft.com/office/officeart/2005/8/layout/orgChart1"/>
    <dgm:cxn modelId="{DCCD0DC9-01BD-4238-B77E-719030F61F98}" type="presParOf" srcId="{4003A130-ED4D-4C79-8963-99A4394D2A7A}" destId="{D5D73F21-B12A-426A-BB1A-6DB1F3FDAFB2}" srcOrd="9" destOrd="0" presId="urn:microsoft.com/office/officeart/2005/8/layout/orgChart1"/>
    <dgm:cxn modelId="{054C3F0E-0789-4C1C-B676-57E147D0EC16}" type="presParOf" srcId="{D5D73F21-B12A-426A-BB1A-6DB1F3FDAFB2}" destId="{9B0C6BD0-1A7F-4775-AC31-1E9FD307FEC5}" srcOrd="0" destOrd="0" presId="urn:microsoft.com/office/officeart/2005/8/layout/orgChart1"/>
    <dgm:cxn modelId="{3E172DEA-2B29-4C01-95A6-DEDA7D900033}" type="presParOf" srcId="{9B0C6BD0-1A7F-4775-AC31-1E9FD307FEC5}" destId="{B61AF7C9-A3A1-48A2-A657-C63C910A1A6C}" srcOrd="0" destOrd="0" presId="urn:microsoft.com/office/officeart/2005/8/layout/orgChart1"/>
    <dgm:cxn modelId="{0D776083-F756-4E79-A1A5-876D0921F1E3}" type="presParOf" srcId="{9B0C6BD0-1A7F-4775-AC31-1E9FD307FEC5}" destId="{B68961DA-7C7B-4E27-B9F3-53F92B53F2FD}" srcOrd="1" destOrd="0" presId="urn:microsoft.com/office/officeart/2005/8/layout/orgChart1"/>
    <dgm:cxn modelId="{41339B4E-32A7-46ED-8544-CA2958B0D315}" type="presParOf" srcId="{D5D73F21-B12A-426A-BB1A-6DB1F3FDAFB2}" destId="{65C83373-B887-4541-9E8E-BF35309A8335}" srcOrd="1" destOrd="0" presId="urn:microsoft.com/office/officeart/2005/8/layout/orgChart1"/>
    <dgm:cxn modelId="{9D2D8562-9EC4-4B86-9EEE-056B7BA21FF8}" type="presParOf" srcId="{D5D73F21-B12A-426A-BB1A-6DB1F3FDAFB2}" destId="{BDB1B5E3-F04E-4870-A504-4341BF2C9CD6}" srcOrd="2" destOrd="0" presId="urn:microsoft.com/office/officeart/2005/8/layout/orgChart1"/>
    <dgm:cxn modelId="{C015252A-0487-4E88-B41E-A54DFA27A127}" type="presParOf" srcId="{4003A130-ED4D-4C79-8963-99A4394D2A7A}" destId="{A1298EE5-F5B1-49CF-8FA6-C8736D0AA394}" srcOrd="10" destOrd="0" presId="urn:microsoft.com/office/officeart/2005/8/layout/orgChart1"/>
    <dgm:cxn modelId="{0AB6D83B-6453-488B-AE52-53DD5466DC21}" type="presParOf" srcId="{4003A130-ED4D-4C79-8963-99A4394D2A7A}" destId="{0099B8F1-3500-492F-9424-0020FDBA2C64}" srcOrd="11" destOrd="0" presId="urn:microsoft.com/office/officeart/2005/8/layout/orgChart1"/>
    <dgm:cxn modelId="{94F82983-012A-48AC-BC84-47A46C7271BA}" type="presParOf" srcId="{0099B8F1-3500-492F-9424-0020FDBA2C64}" destId="{142DB039-4B65-4EA9-9598-08307479FF5D}" srcOrd="0" destOrd="0" presId="urn:microsoft.com/office/officeart/2005/8/layout/orgChart1"/>
    <dgm:cxn modelId="{F25B04BE-7770-4769-9C4B-DEAAE35838D8}" type="presParOf" srcId="{142DB039-4B65-4EA9-9598-08307479FF5D}" destId="{2DE57AB5-4FB5-4FF4-8874-B38BDB89684F}" srcOrd="0" destOrd="0" presId="urn:microsoft.com/office/officeart/2005/8/layout/orgChart1"/>
    <dgm:cxn modelId="{97FAE65C-370D-45BA-A078-D7E9222D0610}" type="presParOf" srcId="{142DB039-4B65-4EA9-9598-08307479FF5D}" destId="{72B096CC-BE49-4680-B882-157CE4E19771}" srcOrd="1" destOrd="0" presId="urn:microsoft.com/office/officeart/2005/8/layout/orgChart1"/>
    <dgm:cxn modelId="{137EEBF2-6B81-4CEA-93B7-1F79AB160197}" type="presParOf" srcId="{0099B8F1-3500-492F-9424-0020FDBA2C64}" destId="{096AB03F-3D3D-48E6-9282-633B9C44317D}" srcOrd="1" destOrd="0" presId="urn:microsoft.com/office/officeart/2005/8/layout/orgChart1"/>
    <dgm:cxn modelId="{9CCB333F-B9ED-4B93-9948-D09B1AAEC806}" type="presParOf" srcId="{0099B8F1-3500-492F-9424-0020FDBA2C64}" destId="{8F11FEFB-B845-4FC2-BDF2-74B034F9DC7B}" srcOrd="2" destOrd="0" presId="urn:microsoft.com/office/officeart/2005/8/layout/orgChart1"/>
    <dgm:cxn modelId="{9AF24F6A-CE26-4D44-B65A-851EF855C0B8}" type="presParOf" srcId="{4003A130-ED4D-4C79-8963-99A4394D2A7A}" destId="{4523D653-F814-4703-9095-5F23DCC1D1E4}" srcOrd="12" destOrd="0" presId="urn:microsoft.com/office/officeart/2005/8/layout/orgChart1"/>
    <dgm:cxn modelId="{850B355F-1ED3-4B11-B00C-6B48EB6D2223}" type="presParOf" srcId="{4003A130-ED4D-4C79-8963-99A4394D2A7A}" destId="{F3AA98B6-BAF0-4A85-BF83-C5F923398CBA}" srcOrd="13" destOrd="0" presId="urn:microsoft.com/office/officeart/2005/8/layout/orgChart1"/>
    <dgm:cxn modelId="{89DFADCA-C525-4695-A637-22AECD20BDC6}" type="presParOf" srcId="{F3AA98B6-BAF0-4A85-BF83-C5F923398CBA}" destId="{50065886-16C4-4B6E-B803-09A14204BD99}" srcOrd="0" destOrd="0" presId="urn:microsoft.com/office/officeart/2005/8/layout/orgChart1"/>
    <dgm:cxn modelId="{98A834DA-BB10-46CC-A088-7DBAFE2E5718}" type="presParOf" srcId="{50065886-16C4-4B6E-B803-09A14204BD99}" destId="{A30B469F-C696-4477-8681-8BD7DE2EDFF0}" srcOrd="0" destOrd="0" presId="urn:microsoft.com/office/officeart/2005/8/layout/orgChart1"/>
    <dgm:cxn modelId="{7A33CC5C-D30D-40E1-BA04-9A5294356A71}" type="presParOf" srcId="{50065886-16C4-4B6E-B803-09A14204BD99}" destId="{668CC15C-1B40-4719-A428-C2E93CA90788}" srcOrd="1" destOrd="0" presId="urn:microsoft.com/office/officeart/2005/8/layout/orgChart1"/>
    <dgm:cxn modelId="{E8538195-F1DE-425A-90E7-E5CA40AACE7B}" type="presParOf" srcId="{F3AA98B6-BAF0-4A85-BF83-C5F923398CBA}" destId="{7A5F2E2A-CA40-4E0F-9D46-49CFE05480BC}" srcOrd="1" destOrd="0" presId="urn:microsoft.com/office/officeart/2005/8/layout/orgChart1"/>
    <dgm:cxn modelId="{C7FE6EA2-A1ED-4A6C-A883-7BBF2AF6E949}" type="presParOf" srcId="{F3AA98B6-BAF0-4A85-BF83-C5F923398CBA}" destId="{17EF3768-7314-4804-A023-D7A79DEC66E9}" srcOrd="2" destOrd="0" presId="urn:microsoft.com/office/officeart/2005/8/layout/orgChart1"/>
    <dgm:cxn modelId="{05DCC3BA-FC2A-407D-8D3E-4F9BFDFA1EA0}" type="presParOf" srcId="{BA2AD33C-333F-4304-A061-E4DEA24B6405}" destId="{0C094836-AFAA-43A9-8720-692CCEAC9E7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FD87F4-5C9B-4124-B592-DC88CD154A5F}" type="doc">
      <dgm:prSet loTypeId="urn:microsoft.com/office/officeart/2005/8/layout/orgChart1" loCatId="hierarchy" qsTypeId="urn:microsoft.com/office/officeart/2005/8/quickstyle/simple1" qsCatId="simple" csTypeId="urn:microsoft.com/office/officeart/2005/8/colors/accent3_5" csCatId="accent3" phldr="1"/>
      <dgm:spPr/>
      <dgm:t>
        <a:bodyPr/>
        <a:lstStyle/>
        <a:p>
          <a:endParaRPr lang="en-US"/>
        </a:p>
      </dgm:t>
    </dgm:pt>
    <dgm:pt modelId="{5A3B8B4F-9781-42AA-895B-2FD6914BBF68}">
      <dgm:prSet phldrT="[Text]" custT="1"/>
      <dgm:spPr/>
      <dgm:t>
        <a:bodyPr/>
        <a:lstStyle/>
        <a:p>
          <a:r>
            <a:rPr lang="en-US" sz="2000" b="1" dirty="0">
              <a:solidFill>
                <a:schemeClr val="tx1"/>
              </a:solidFill>
            </a:rPr>
            <a:t>Descriptive Code</a:t>
          </a:r>
          <a:r>
            <a:rPr lang="en-US" sz="2000" dirty="0">
              <a:solidFill>
                <a:schemeClr val="tx1"/>
              </a:solidFill>
            </a:rPr>
            <a:t>: </a:t>
          </a:r>
          <a:r>
            <a:rPr lang="en-US" sz="2000" dirty="0">
              <a:solidFill>
                <a:schemeClr val="tx1"/>
              </a:solidFill>
              <a:highlight>
                <a:srgbClr val="FFFF00"/>
              </a:highlight>
            </a:rPr>
            <a:t>“College characteristics”</a:t>
          </a:r>
        </a:p>
      </dgm:t>
    </dgm:pt>
    <dgm:pt modelId="{2C527A51-B804-4EC0-A203-D0157070F45F}" type="parTrans" cxnId="{4F431F21-2FD4-42C3-A71C-4A0831323110}">
      <dgm:prSet/>
      <dgm:spPr/>
      <dgm:t>
        <a:bodyPr/>
        <a:lstStyle/>
        <a:p>
          <a:endParaRPr lang="en-US">
            <a:solidFill>
              <a:schemeClr val="tx1"/>
            </a:solidFill>
          </a:endParaRPr>
        </a:p>
      </dgm:t>
    </dgm:pt>
    <dgm:pt modelId="{BD3CF22B-0903-4E09-9E37-06A5B772CCE1}" type="sibTrans" cxnId="{4F431F21-2FD4-42C3-A71C-4A0831323110}">
      <dgm:prSet/>
      <dgm:spPr/>
      <dgm:t>
        <a:bodyPr/>
        <a:lstStyle/>
        <a:p>
          <a:endParaRPr lang="en-US">
            <a:solidFill>
              <a:schemeClr val="tx1"/>
            </a:solidFill>
          </a:endParaRPr>
        </a:p>
      </dgm:t>
    </dgm:pt>
    <dgm:pt modelId="{80376AEC-97E0-433E-9BAF-55DC39F06DDD}">
      <dgm:prSet phldrT="[Text]"/>
      <dgm:spPr/>
      <dgm:t>
        <a:bodyPr/>
        <a:lstStyle/>
        <a:p>
          <a:r>
            <a:rPr lang="en-US" b="1" dirty="0">
              <a:solidFill>
                <a:schemeClr val="tx1"/>
              </a:solidFill>
            </a:rPr>
            <a:t>Pattern Codes: </a:t>
          </a:r>
        </a:p>
      </dgm:t>
    </dgm:pt>
    <dgm:pt modelId="{78DCCC44-1BF0-4D7E-BD1F-4F3491CEFD6C}" type="parTrans" cxnId="{4D5E4731-9357-48E2-90FB-DB2A357823CA}">
      <dgm:prSet/>
      <dgm:spPr/>
      <dgm:t>
        <a:bodyPr/>
        <a:lstStyle/>
        <a:p>
          <a:endParaRPr lang="en-US">
            <a:solidFill>
              <a:schemeClr val="tx1"/>
            </a:solidFill>
          </a:endParaRPr>
        </a:p>
      </dgm:t>
    </dgm:pt>
    <dgm:pt modelId="{4D9E17A1-C0D4-49D1-8695-646506D215DF}" type="sibTrans" cxnId="{4D5E4731-9357-48E2-90FB-DB2A357823CA}">
      <dgm:prSet/>
      <dgm:spPr/>
      <dgm:t>
        <a:bodyPr/>
        <a:lstStyle/>
        <a:p>
          <a:endParaRPr lang="en-US">
            <a:solidFill>
              <a:schemeClr val="tx1"/>
            </a:solidFill>
          </a:endParaRPr>
        </a:p>
      </dgm:t>
    </dgm:pt>
    <dgm:pt modelId="{5A840BB2-4891-42F2-B9EE-7F353DFB26A9}">
      <dgm:prSet phldrT="[Text]"/>
      <dgm:spPr/>
      <dgm:t>
        <a:bodyPr/>
        <a:lstStyle/>
        <a:p>
          <a:r>
            <a:rPr lang="en-US" dirty="0">
              <a:solidFill>
                <a:schemeClr val="tx1"/>
              </a:solidFill>
              <a:highlight>
                <a:srgbClr val="FF00FF"/>
              </a:highlight>
            </a:rPr>
            <a:t> Urban access</a:t>
          </a:r>
        </a:p>
      </dgm:t>
    </dgm:pt>
    <dgm:pt modelId="{9DFE99D7-E8A3-470E-8FF8-DEA8109BC423}" type="parTrans" cxnId="{9A00A4CA-0366-48C0-B508-00E880275352}">
      <dgm:prSet/>
      <dgm:spPr/>
      <dgm:t>
        <a:bodyPr/>
        <a:lstStyle/>
        <a:p>
          <a:endParaRPr lang="en-US">
            <a:solidFill>
              <a:schemeClr val="tx1"/>
            </a:solidFill>
          </a:endParaRPr>
        </a:p>
      </dgm:t>
    </dgm:pt>
    <dgm:pt modelId="{59C79C38-B6A7-41B6-8A20-A5C094480E90}" type="sibTrans" cxnId="{9A00A4CA-0366-48C0-B508-00E880275352}">
      <dgm:prSet/>
      <dgm:spPr/>
      <dgm:t>
        <a:bodyPr/>
        <a:lstStyle/>
        <a:p>
          <a:endParaRPr lang="en-US">
            <a:solidFill>
              <a:schemeClr val="tx1"/>
            </a:solidFill>
          </a:endParaRPr>
        </a:p>
      </dgm:t>
    </dgm:pt>
    <dgm:pt modelId="{D6B8A483-3C76-46B6-82F4-A553D7512D01}">
      <dgm:prSet phldrT="[Text]"/>
      <dgm:spPr/>
      <dgm:t>
        <a:bodyPr/>
        <a:lstStyle/>
        <a:p>
          <a:r>
            <a:rPr lang="en-US" dirty="0">
              <a:solidFill>
                <a:schemeClr val="tx1"/>
              </a:solidFill>
              <a:highlight>
                <a:srgbClr val="00FFFF"/>
              </a:highlight>
            </a:rPr>
            <a:t>Career plans</a:t>
          </a:r>
        </a:p>
      </dgm:t>
    </dgm:pt>
    <dgm:pt modelId="{2544CFB9-C022-462C-B95A-47D960E2AEE3}" type="parTrans" cxnId="{3D00CDC8-482E-49B9-8CCD-D58040470F43}">
      <dgm:prSet/>
      <dgm:spPr/>
      <dgm:t>
        <a:bodyPr/>
        <a:lstStyle/>
        <a:p>
          <a:endParaRPr lang="en-US">
            <a:solidFill>
              <a:schemeClr val="tx1"/>
            </a:solidFill>
          </a:endParaRPr>
        </a:p>
      </dgm:t>
    </dgm:pt>
    <dgm:pt modelId="{62257670-DC32-4046-BA36-03C707CB0FB1}" type="sibTrans" cxnId="{3D00CDC8-482E-49B9-8CCD-D58040470F43}">
      <dgm:prSet/>
      <dgm:spPr/>
      <dgm:t>
        <a:bodyPr/>
        <a:lstStyle/>
        <a:p>
          <a:endParaRPr lang="en-US">
            <a:solidFill>
              <a:schemeClr val="tx1"/>
            </a:solidFill>
          </a:endParaRPr>
        </a:p>
      </dgm:t>
    </dgm:pt>
    <dgm:pt modelId="{74BC01D9-8F3F-4075-AEDF-7898D4ECC747}">
      <dgm:prSet phldrT="[Text]"/>
      <dgm:spPr/>
      <dgm:t>
        <a:bodyPr/>
        <a:lstStyle/>
        <a:p>
          <a:r>
            <a:rPr lang="en-US" dirty="0">
              <a:solidFill>
                <a:schemeClr val="bg1"/>
              </a:solidFill>
              <a:highlight>
                <a:srgbClr val="0000FF"/>
              </a:highlight>
            </a:rPr>
            <a:t>Courses</a:t>
          </a:r>
        </a:p>
      </dgm:t>
    </dgm:pt>
    <dgm:pt modelId="{886A9BA4-1956-4792-A5E6-097B7188CC9F}" type="parTrans" cxnId="{C50CD1E1-F2DA-4B2C-8373-7329C0A4454B}">
      <dgm:prSet/>
      <dgm:spPr/>
      <dgm:t>
        <a:bodyPr/>
        <a:lstStyle/>
        <a:p>
          <a:endParaRPr lang="en-US">
            <a:solidFill>
              <a:schemeClr val="tx1"/>
            </a:solidFill>
          </a:endParaRPr>
        </a:p>
      </dgm:t>
    </dgm:pt>
    <dgm:pt modelId="{D4900D2A-5027-47AF-9C9C-C5E270833435}" type="sibTrans" cxnId="{C50CD1E1-F2DA-4B2C-8373-7329C0A4454B}">
      <dgm:prSet/>
      <dgm:spPr/>
      <dgm:t>
        <a:bodyPr/>
        <a:lstStyle/>
        <a:p>
          <a:endParaRPr lang="en-US">
            <a:solidFill>
              <a:schemeClr val="tx1"/>
            </a:solidFill>
          </a:endParaRPr>
        </a:p>
      </dgm:t>
    </dgm:pt>
    <dgm:pt modelId="{64A09C46-CB9C-41D5-A581-94821AF47874}">
      <dgm:prSet phldrT="[Text]"/>
      <dgm:spPr/>
      <dgm:t>
        <a:bodyPr/>
        <a:lstStyle/>
        <a:p>
          <a:r>
            <a:rPr lang="en-US" dirty="0">
              <a:solidFill>
                <a:schemeClr val="tx1"/>
              </a:solidFill>
              <a:highlight>
                <a:srgbClr val="FF0000"/>
              </a:highlight>
            </a:rPr>
            <a:t>Size</a:t>
          </a:r>
        </a:p>
      </dgm:t>
    </dgm:pt>
    <dgm:pt modelId="{51F8DB30-8243-408F-BE73-9255D2D9C9E8}" type="parTrans" cxnId="{32331589-B521-4568-A435-74AC752D4627}">
      <dgm:prSet/>
      <dgm:spPr/>
      <dgm:t>
        <a:bodyPr/>
        <a:lstStyle/>
        <a:p>
          <a:endParaRPr lang="en-US">
            <a:solidFill>
              <a:schemeClr val="tx1"/>
            </a:solidFill>
          </a:endParaRPr>
        </a:p>
      </dgm:t>
    </dgm:pt>
    <dgm:pt modelId="{5B9DAC99-8D3C-4ECC-92CF-62E55145DFE9}" type="sibTrans" cxnId="{32331589-B521-4568-A435-74AC752D4627}">
      <dgm:prSet/>
      <dgm:spPr/>
      <dgm:t>
        <a:bodyPr/>
        <a:lstStyle/>
        <a:p>
          <a:endParaRPr lang="en-US">
            <a:solidFill>
              <a:schemeClr val="tx1"/>
            </a:solidFill>
          </a:endParaRPr>
        </a:p>
      </dgm:t>
    </dgm:pt>
    <dgm:pt modelId="{77E30301-D494-4293-9A71-1B82E71B74C2}">
      <dgm:prSet phldrT="[Text]"/>
      <dgm:spPr/>
      <dgm:t>
        <a:bodyPr/>
        <a:lstStyle/>
        <a:p>
          <a:r>
            <a:rPr lang="en-US" dirty="0">
              <a:solidFill>
                <a:schemeClr val="tx1"/>
              </a:solidFill>
              <a:highlight>
                <a:srgbClr val="FFFFFF"/>
              </a:highlight>
            </a:rPr>
            <a:t>Diversity</a:t>
          </a:r>
        </a:p>
      </dgm:t>
    </dgm:pt>
    <dgm:pt modelId="{68E44D3F-32AD-44BF-8A33-941A05A8D997}" type="parTrans" cxnId="{E8CFAE97-46D4-4DF2-B345-4308AD35F12E}">
      <dgm:prSet/>
      <dgm:spPr/>
      <dgm:t>
        <a:bodyPr/>
        <a:lstStyle/>
        <a:p>
          <a:endParaRPr lang="en-US">
            <a:solidFill>
              <a:schemeClr val="tx1"/>
            </a:solidFill>
          </a:endParaRPr>
        </a:p>
      </dgm:t>
    </dgm:pt>
    <dgm:pt modelId="{13BB7601-79C3-49CF-AFA2-D1BC529DA713}" type="sibTrans" cxnId="{E8CFAE97-46D4-4DF2-B345-4308AD35F12E}">
      <dgm:prSet/>
      <dgm:spPr/>
      <dgm:t>
        <a:bodyPr/>
        <a:lstStyle/>
        <a:p>
          <a:endParaRPr lang="en-US">
            <a:solidFill>
              <a:schemeClr val="tx1"/>
            </a:solidFill>
          </a:endParaRPr>
        </a:p>
      </dgm:t>
    </dgm:pt>
    <dgm:pt modelId="{CF854251-AB56-4226-8F02-CEEC9DCF16E2}">
      <dgm:prSet phldrT="[Text]"/>
      <dgm:spPr/>
      <dgm:t>
        <a:bodyPr/>
        <a:lstStyle/>
        <a:p>
          <a:r>
            <a:rPr lang="en-US" dirty="0">
              <a:solidFill>
                <a:schemeClr val="tx1"/>
              </a:solidFill>
              <a:highlight>
                <a:srgbClr val="00FF00"/>
              </a:highlight>
            </a:rPr>
            <a:t>Rural/outdoor access</a:t>
          </a:r>
        </a:p>
      </dgm:t>
    </dgm:pt>
    <dgm:pt modelId="{1E37D78F-66B4-479D-8CD5-99AA8095453A}" type="parTrans" cxnId="{FA77BE72-1D78-4E4B-8C41-691F6D615794}">
      <dgm:prSet/>
      <dgm:spPr/>
      <dgm:t>
        <a:bodyPr/>
        <a:lstStyle/>
        <a:p>
          <a:endParaRPr lang="en-US">
            <a:solidFill>
              <a:schemeClr val="tx1"/>
            </a:solidFill>
          </a:endParaRPr>
        </a:p>
      </dgm:t>
    </dgm:pt>
    <dgm:pt modelId="{5124A312-D996-4086-A69B-39E65840007E}" type="sibTrans" cxnId="{FA77BE72-1D78-4E4B-8C41-691F6D615794}">
      <dgm:prSet/>
      <dgm:spPr/>
      <dgm:t>
        <a:bodyPr/>
        <a:lstStyle/>
        <a:p>
          <a:endParaRPr lang="en-US">
            <a:solidFill>
              <a:schemeClr val="tx1"/>
            </a:solidFill>
          </a:endParaRPr>
        </a:p>
      </dgm:t>
    </dgm:pt>
    <dgm:pt modelId="{CB356A4A-8876-4E53-A09C-7ABC72642E01}" type="pres">
      <dgm:prSet presAssocID="{FBFD87F4-5C9B-4124-B592-DC88CD154A5F}" presName="hierChild1" presStyleCnt="0">
        <dgm:presLayoutVars>
          <dgm:orgChart val="1"/>
          <dgm:chPref val="1"/>
          <dgm:dir/>
          <dgm:animOne val="branch"/>
          <dgm:animLvl val="lvl"/>
          <dgm:resizeHandles/>
        </dgm:presLayoutVars>
      </dgm:prSet>
      <dgm:spPr/>
    </dgm:pt>
    <dgm:pt modelId="{BA2AD33C-333F-4304-A061-E4DEA24B6405}" type="pres">
      <dgm:prSet presAssocID="{5A3B8B4F-9781-42AA-895B-2FD6914BBF68}" presName="hierRoot1" presStyleCnt="0">
        <dgm:presLayoutVars>
          <dgm:hierBranch val="init"/>
        </dgm:presLayoutVars>
      </dgm:prSet>
      <dgm:spPr/>
    </dgm:pt>
    <dgm:pt modelId="{7D81B715-B9C5-4094-8577-3C63A4931137}" type="pres">
      <dgm:prSet presAssocID="{5A3B8B4F-9781-42AA-895B-2FD6914BBF68}" presName="rootComposite1" presStyleCnt="0"/>
      <dgm:spPr/>
    </dgm:pt>
    <dgm:pt modelId="{2D0FF335-0167-44D5-8637-A2BD19209420}" type="pres">
      <dgm:prSet presAssocID="{5A3B8B4F-9781-42AA-895B-2FD6914BBF68}" presName="rootText1" presStyleLbl="node0" presStyleIdx="0" presStyleCnt="1" custScaleX="628060">
        <dgm:presLayoutVars>
          <dgm:chPref val="3"/>
        </dgm:presLayoutVars>
      </dgm:prSet>
      <dgm:spPr/>
    </dgm:pt>
    <dgm:pt modelId="{BD5BB1B7-1C2A-4755-8809-AF1712F7B68D}" type="pres">
      <dgm:prSet presAssocID="{5A3B8B4F-9781-42AA-895B-2FD6914BBF68}" presName="rootConnector1" presStyleLbl="node1" presStyleIdx="0" presStyleCnt="0"/>
      <dgm:spPr/>
    </dgm:pt>
    <dgm:pt modelId="{4003A130-ED4D-4C79-8963-99A4394D2A7A}" type="pres">
      <dgm:prSet presAssocID="{5A3B8B4F-9781-42AA-895B-2FD6914BBF68}" presName="hierChild2" presStyleCnt="0"/>
      <dgm:spPr/>
    </dgm:pt>
    <dgm:pt modelId="{2BE17765-4930-4E0F-8975-E2411DEA01E2}" type="pres">
      <dgm:prSet presAssocID="{78DCCC44-1BF0-4D7E-BD1F-4F3491CEFD6C}" presName="Name37" presStyleLbl="parChTrans1D2" presStyleIdx="0" presStyleCnt="7"/>
      <dgm:spPr/>
    </dgm:pt>
    <dgm:pt modelId="{200AC336-8CFD-4F7D-9371-FCA751725486}" type="pres">
      <dgm:prSet presAssocID="{80376AEC-97E0-433E-9BAF-55DC39F06DDD}" presName="hierRoot2" presStyleCnt="0">
        <dgm:presLayoutVars>
          <dgm:hierBranch val="init"/>
        </dgm:presLayoutVars>
      </dgm:prSet>
      <dgm:spPr/>
    </dgm:pt>
    <dgm:pt modelId="{CB7AA2B0-7503-4541-A5C8-554A3730C3AD}" type="pres">
      <dgm:prSet presAssocID="{80376AEC-97E0-433E-9BAF-55DC39F06DDD}" presName="rootComposite" presStyleCnt="0"/>
      <dgm:spPr/>
    </dgm:pt>
    <dgm:pt modelId="{91DE63B2-5090-4CD2-A2F3-D8F9D6BCEABD}" type="pres">
      <dgm:prSet presAssocID="{80376AEC-97E0-433E-9BAF-55DC39F06DDD}" presName="rootText" presStyleLbl="node2" presStyleIdx="0" presStyleCnt="7">
        <dgm:presLayoutVars>
          <dgm:chPref val="3"/>
        </dgm:presLayoutVars>
      </dgm:prSet>
      <dgm:spPr/>
    </dgm:pt>
    <dgm:pt modelId="{F49EE22F-47D7-4AD8-8181-485AFD0B5AFD}" type="pres">
      <dgm:prSet presAssocID="{80376AEC-97E0-433E-9BAF-55DC39F06DDD}" presName="rootConnector" presStyleLbl="node2" presStyleIdx="0" presStyleCnt="7"/>
      <dgm:spPr/>
    </dgm:pt>
    <dgm:pt modelId="{9B1D3F35-F3EE-4F3A-B974-90B024C96809}" type="pres">
      <dgm:prSet presAssocID="{80376AEC-97E0-433E-9BAF-55DC39F06DDD}" presName="hierChild4" presStyleCnt="0"/>
      <dgm:spPr/>
    </dgm:pt>
    <dgm:pt modelId="{32A57A47-90E8-4F3F-A05D-A73A00E378D7}" type="pres">
      <dgm:prSet presAssocID="{80376AEC-97E0-433E-9BAF-55DC39F06DDD}" presName="hierChild5" presStyleCnt="0"/>
      <dgm:spPr/>
    </dgm:pt>
    <dgm:pt modelId="{68915389-1699-49FD-8908-F1B5E2FE6417}" type="pres">
      <dgm:prSet presAssocID="{1E37D78F-66B4-479D-8CD5-99AA8095453A}" presName="Name37" presStyleLbl="parChTrans1D2" presStyleIdx="1" presStyleCnt="7"/>
      <dgm:spPr/>
    </dgm:pt>
    <dgm:pt modelId="{D3216E45-72C7-4314-B69A-6CFC78AFF2F6}" type="pres">
      <dgm:prSet presAssocID="{CF854251-AB56-4226-8F02-CEEC9DCF16E2}" presName="hierRoot2" presStyleCnt="0">
        <dgm:presLayoutVars>
          <dgm:hierBranch val="init"/>
        </dgm:presLayoutVars>
      </dgm:prSet>
      <dgm:spPr/>
    </dgm:pt>
    <dgm:pt modelId="{FE636F42-722D-4683-943F-27D6D4934DAB}" type="pres">
      <dgm:prSet presAssocID="{CF854251-AB56-4226-8F02-CEEC9DCF16E2}" presName="rootComposite" presStyleCnt="0"/>
      <dgm:spPr/>
    </dgm:pt>
    <dgm:pt modelId="{B41815C8-7212-4A9E-92F2-F86752356EE8}" type="pres">
      <dgm:prSet presAssocID="{CF854251-AB56-4226-8F02-CEEC9DCF16E2}" presName="rootText" presStyleLbl="node2" presStyleIdx="1" presStyleCnt="7">
        <dgm:presLayoutVars>
          <dgm:chPref val="3"/>
        </dgm:presLayoutVars>
      </dgm:prSet>
      <dgm:spPr/>
    </dgm:pt>
    <dgm:pt modelId="{2E43FD4C-06D1-4029-A1B6-3573AF149DE7}" type="pres">
      <dgm:prSet presAssocID="{CF854251-AB56-4226-8F02-CEEC9DCF16E2}" presName="rootConnector" presStyleLbl="node2" presStyleIdx="1" presStyleCnt="7"/>
      <dgm:spPr/>
    </dgm:pt>
    <dgm:pt modelId="{82C275C5-967D-4679-A3F3-B260447F2A69}" type="pres">
      <dgm:prSet presAssocID="{CF854251-AB56-4226-8F02-CEEC9DCF16E2}" presName="hierChild4" presStyleCnt="0"/>
      <dgm:spPr/>
    </dgm:pt>
    <dgm:pt modelId="{B9991DB0-C0AA-4041-9895-94750529BF05}" type="pres">
      <dgm:prSet presAssocID="{CF854251-AB56-4226-8F02-CEEC9DCF16E2}" presName="hierChild5" presStyleCnt="0"/>
      <dgm:spPr/>
    </dgm:pt>
    <dgm:pt modelId="{85042C80-1788-4752-A972-451AA2C64B98}" type="pres">
      <dgm:prSet presAssocID="{9DFE99D7-E8A3-470E-8FF8-DEA8109BC423}" presName="Name37" presStyleLbl="parChTrans1D2" presStyleIdx="2" presStyleCnt="7"/>
      <dgm:spPr/>
    </dgm:pt>
    <dgm:pt modelId="{C064E1A9-9CD4-4D1D-8F83-0062E1B7B25D}" type="pres">
      <dgm:prSet presAssocID="{5A840BB2-4891-42F2-B9EE-7F353DFB26A9}" presName="hierRoot2" presStyleCnt="0">
        <dgm:presLayoutVars>
          <dgm:hierBranch val="init"/>
        </dgm:presLayoutVars>
      </dgm:prSet>
      <dgm:spPr/>
    </dgm:pt>
    <dgm:pt modelId="{C0E39647-C54A-4D66-AF9A-D177987DE5C7}" type="pres">
      <dgm:prSet presAssocID="{5A840BB2-4891-42F2-B9EE-7F353DFB26A9}" presName="rootComposite" presStyleCnt="0"/>
      <dgm:spPr/>
    </dgm:pt>
    <dgm:pt modelId="{94E399C0-5511-4FA4-8764-6057269AA58E}" type="pres">
      <dgm:prSet presAssocID="{5A840BB2-4891-42F2-B9EE-7F353DFB26A9}" presName="rootText" presStyleLbl="node2" presStyleIdx="2" presStyleCnt="7">
        <dgm:presLayoutVars>
          <dgm:chPref val="3"/>
        </dgm:presLayoutVars>
      </dgm:prSet>
      <dgm:spPr/>
    </dgm:pt>
    <dgm:pt modelId="{E7C8B776-564F-4A37-9B89-465F1C87180A}" type="pres">
      <dgm:prSet presAssocID="{5A840BB2-4891-42F2-B9EE-7F353DFB26A9}" presName="rootConnector" presStyleLbl="node2" presStyleIdx="2" presStyleCnt="7"/>
      <dgm:spPr/>
    </dgm:pt>
    <dgm:pt modelId="{BE4F5C35-0394-4302-85F1-6EB5A56BFA1B}" type="pres">
      <dgm:prSet presAssocID="{5A840BB2-4891-42F2-B9EE-7F353DFB26A9}" presName="hierChild4" presStyleCnt="0"/>
      <dgm:spPr/>
    </dgm:pt>
    <dgm:pt modelId="{E8059943-BA82-429A-A026-8E68ACC50BFA}" type="pres">
      <dgm:prSet presAssocID="{5A840BB2-4891-42F2-B9EE-7F353DFB26A9}" presName="hierChild5" presStyleCnt="0"/>
      <dgm:spPr/>
    </dgm:pt>
    <dgm:pt modelId="{3BEB6491-4A21-4223-A0F5-F89A0B93D836}" type="pres">
      <dgm:prSet presAssocID="{2544CFB9-C022-462C-B95A-47D960E2AEE3}" presName="Name37" presStyleLbl="parChTrans1D2" presStyleIdx="3" presStyleCnt="7"/>
      <dgm:spPr/>
    </dgm:pt>
    <dgm:pt modelId="{5FA03ECE-AC84-4361-98D1-4FF35CDE4F9B}" type="pres">
      <dgm:prSet presAssocID="{D6B8A483-3C76-46B6-82F4-A553D7512D01}" presName="hierRoot2" presStyleCnt="0">
        <dgm:presLayoutVars>
          <dgm:hierBranch val="init"/>
        </dgm:presLayoutVars>
      </dgm:prSet>
      <dgm:spPr/>
    </dgm:pt>
    <dgm:pt modelId="{1123E26E-A7BC-4A7F-818A-FA344E52C366}" type="pres">
      <dgm:prSet presAssocID="{D6B8A483-3C76-46B6-82F4-A553D7512D01}" presName="rootComposite" presStyleCnt="0"/>
      <dgm:spPr/>
    </dgm:pt>
    <dgm:pt modelId="{F416AB4A-ECEE-4392-B538-7503DFD3DEA8}" type="pres">
      <dgm:prSet presAssocID="{D6B8A483-3C76-46B6-82F4-A553D7512D01}" presName="rootText" presStyleLbl="node2" presStyleIdx="3" presStyleCnt="7">
        <dgm:presLayoutVars>
          <dgm:chPref val="3"/>
        </dgm:presLayoutVars>
      </dgm:prSet>
      <dgm:spPr/>
    </dgm:pt>
    <dgm:pt modelId="{A4BA5C11-9389-45C2-8F9E-7F3149FE830E}" type="pres">
      <dgm:prSet presAssocID="{D6B8A483-3C76-46B6-82F4-A553D7512D01}" presName="rootConnector" presStyleLbl="node2" presStyleIdx="3" presStyleCnt="7"/>
      <dgm:spPr/>
    </dgm:pt>
    <dgm:pt modelId="{869CB8D2-254C-4CB2-89FB-63555C402EDF}" type="pres">
      <dgm:prSet presAssocID="{D6B8A483-3C76-46B6-82F4-A553D7512D01}" presName="hierChild4" presStyleCnt="0"/>
      <dgm:spPr/>
    </dgm:pt>
    <dgm:pt modelId="{51CA246F-FC1B-4C8C-9ABF-199A85C30E88}" type="pres">
      <dgm:prSet presAssocID="{D6B8A483-3C76-46B6-82F4-A553D7512D01}" presName="hierChild5" presStyleCnt="0"/>
      <dgm:spPr/>
    </dgm:pt>
    <dgm:pt modelId="{0CA40611-C54B-4971-8DFC-7EE04379BD5D}" type="pres">
      <dgm:prSet presAssocID="{51F8DB30-8243-408F-BE73-9255D2D9C9E8}" presName="Name37" presStyleLbl="parChTrans1D2" presStyleIdx="4" presStyleCnt="7"/>
      <dgm:spPr/>
    </dgm:pt>
    <dgm:pt modelId="{D5D73F21-B12A-426A-BB1A-6DB1F3FDAFB2}" type="pres">
      <dgm:prSet presAssocID="{64A09C46-CB9C-41D5-A581-94821AF47874}" presName="hierRoot2" presStyleCnt="0">
        <dgm:presLayoutVars>
          <dgm:hierBranch val="init"/>
        </dgm:presLayoutVars>
      </dgm:prSet>
      <dgm:spPr/>
    </dgm:pt>
    <dgm:pt modelId="{9B0C6BD0-1A7F-4775-AC31-1E9FD307FEC5}" type="pres">
      <dgm:prSet presAssocID="{64A09C46-CB9C-41D5-A581-94821AF47874}" presName="rootComposite" presStyleCnt="0"/>
      <dgm:spPr/>
    </dgm:pt>
    <dgm:pt modelId="{B61AF7C9-A3A1-48A2-A657-C63C910A1A6C}" type="pres">
      <dgm:prSet presAssocID="{64A09C46-CB9C-41D5-A581-94821AF47874}" presName="rootText" presStyleLbl="node2" presStyleIdx="4" presStyleCnt="7">
        <dgm:presLayoutVars>
          <dgm:chPref val="3"/>
        </dgm:presLayoutVars>
      </dgm:prSet>
      <dgm:spPr/>
    </dgm:pt>
    <dgm:pt modelId="{B68961DA-7C7B-4E27-B9F3-53F92B53F2FD}" type="pres">
      <dgm:prSet presAssocID="{64A09C46-CB9C-41D5-A581-94821AF47874}" presName="rootConnector" presStyleLbl="node2" presStyleIdx="4" presStyleCnt="7"/>
      <dgm:spPr/>
    </dgm:pt>
    <dgm:pt modelId="{65C83373-B887-4541-9E8E-BF35309A8335}" type="pres">
      <dgm:prSet presAssocID="{64A09C46-CB9C-41D5-A581-94821AF47874}" presName="hierChild4" presStyleCnt="0"/>
      <dgm:spPr/>
    </dgm:pt>
    <dgm:pt modelId="{BDB1B5E3-F04E-4870-A504-4341BF2C9CD6}" type="pres">
      <dgm:prSet presAssocID="{64A09C46-CB9C-41D5-A581-94821AF47874}" presName="hierChild5" presStyleCnt="0"/>
      <dgm:spPr/>
    </dgm:pt>
    <dgm:pt modelId="{A1298EE5-F5B1-49CF-8FA6-C8736D0AA394}" type="pres">
      <dgm:prSet presAssocID="{68E44D3F-32AD-44BF-8A33-941A05A8D997}" presName="Name37" presStyleLbl="parChTrans1D2" presStyleIdx="5" presStyleCnt="7"/>
      <dgm:spPr/>
    </dgm:pt>
    <dgm:pt modelId="{0099B8F1-3500-492F-9424-0020FDBA2C64}" type="pres">
      <dgm:prSet presAssocID="{77E30301-D494-4293-9A71-1B82E71B74C2}" presName="hierRoot2" presStyleCnt="0">
        <dgm:presLayoutVars>
          <dgm:hierBranch val="init"/>
        </dgm:presLayoutVars>
      </dgm:prSet>
      <dgm:spPr/>
    </dgm:pt>
    <dgm:pt modelId="{142DB039-4B65-4EA9-9598-08307479FF5D}" type="pres">
      <dgm:prSet presAssocID="{77E30301-D494-4293-9A71-1B82E71B74C2}" presName="rootComposite" presStyleCnt="0"/>
      <dgm:spPr/>
    </dgm:pt>
    <dgm:pt modelId="{2DE57AB5-4FB5-4FF4-8874-B38BDB89684F}" type="pres">
      <dgm:prSet presAssocID="{77E30301-D494-4293-9A71-1B82E71B74C2}" presName="rootText" presStyleLbl="node2" presStyleIdx="5" presStyleCnt="7">
        <dgm:presLayoutVars>
          <dgm:chPref val="3"/>
        </dgm:presLayoutVars>
      </dgm:prSet>
      <dgm:spPr/>
    </dgm:pt>
    <dgm:pt modelId="{72B096CC-BE49-4680-B882-157CE4E19771}" type="pres">
      <dgm:prSet presAssocID="{77E30301-D494-4293-9A71-1B82E71B74C2}" presName="rootConnector" presStyleLbl="node2" presStyleIdx="5" presStyleCnt="7"/>
      <dgm:spPr/>
    </dgm:pt>
    <dgm:pt modelId="{096AB03F-3D3D-48E6-9282-633B9C44317D}" type="pres">
      <dgm:prSet presAssocID="{77E30301-D494-4293-9A71-1B82E71B74C2}" presName="hierChild4" presStyleCnt="0"/>
      <dgm:spPr/>
    </dgm:pt>
    <dgm:pt modelId="{8F11FEFB-B845-4FC2-BDF2-74B034F9DC7B}" type="pres">
      <dgm:prSet presAssocID="{77E30301-D494-4293-9A71-1B82E71B74C2}" presName="hierChild5" presStyleCnt="0"/>
      <dgm:spPr/>
    </dgm:pt>
    <dgm:pt modelId="{4523D653-F814-4703-9095-5F23DCC1D1E4}" type="pres">
      <dgm:prSet presAssocID="{886A9BA4-1956-4792-A5E6-097B7188CC9F}" presName="Name37" presStyleLbl="parChTrans1D2" presStyleIdx="6" presStyleCnt="7"/>
      <dgm:spPr/>
    </dgm:pt>
    <dgm:pt modelId="{F3AA98B6-BAF0-4A85-BF83-C5F923398CBA}" type="pres">
      <dgm:prSet presAssocID="{74BC01D9-8F3F-4075-AEDF-7898D4ECC747}" presName="hierRoot2" presStyleCnt="0">
        <dgm:presLayoutVars>
          <dgm:hierBranch val="init"/>
        </dgm:presLayoutVars>
      </dgm:prSet>
      <dgm:spPr/>
    </dgm:pt>
    <dgm:pt modelId="{50065886-16C4-4B6E-B803-09A14204BD99}" type="pres">
      <dgm:prSet presAssocID="{74BC01D9-8F3F-4075-AEDF-7898D4ECC747}" presName="rootComposite" presStyleCnt="0"/>
      <dgm:spPr/>
    </dgm:pt>
    <dgm:pt modelId="{A30B469F-C696-4477-8681-8BD7DE2EDFF0}" type="pres">
      <dgm:prSet presAssocID="{74BC01D9-8F3F-4075-AEDF-7898D4ECC747}" presName="rootText" presStyleLbl="node2" presStyleIdx="6" presStyleCnt="7">
        <dgm:presLayoutVars>
          <dgm:chPref val="3"/>
        </dgm:presLayoutVars>
      </dgm:prSet>
      <dgm:spPr/>
    </dgm:pt>
    <dgm:pt modelId="{668CC15C-1B40-4719-A428-C2E93CA90788}" type="pres">
      <dgm:prSet presAssocID="{74BC01D9-8F3F-4075-AEDF-7898D4ECC747}" presName="rootConnector" presStyleLbl="node2" presStyleIdx="6" presStyleCnt="7"/>
      <dgm:spPr/>
    </dgm:pt>
    <dgm:pt modelId="{7A5F2E2A-CA40-4E0F-9D46-49CFE05480BC}" type="pres">
      <dgm:prSet presAssocID="{74BC01D9-8F3F-4075-AEDF-7898D4ECC747}" presName="hierChild4" presStyleCnt="0"/>
      <dgm:spPr/>
    </dgm:pt>
    <dgm:pt modelId="{17EF3768-7314-4804-A023-D7A79DEC66E9}" type="pres">
      <dgm:prSet presAssocID="{74BC01D9-8F3F-4075-AEDF-7898D4ECC747}" presName="hierChild5" presStyleCnt="0"/>
      <dgm:spPr/>
    </dgm:pt>
    <dgm:pt modelId="{0C094836-AFAA-43A9-8720-692CCEAC9E7B}" type="pres">
      <dgm:prSet presAssocID="{5A3B8B4F-9781-42AA-895B-2FD6914BBF68}" presName="hierChild3" presStyleCnt="0"/>
      <dgm:spPr/>
    </dgm:pt>
  </dgm:ptLst>
  <dgm:cxnLst>
    <dgm:cxn modelId="{27C4CF00-DB29-4BCB-9E87-0349BC09F0F2}" type="presOf" srcId="{D6B8A483-3C76-46B6-82F4-A553D7512D01}" destId="{A4BA5C11-9389-45C2-8F9E-7F3149FE830E}" srcOrd="1" destOrd="0" presId="urn:microsoft.com/office/officeart/2005/8/layout/orgChart1"/>
    <dgm:cxn modelId="{381B9A08-5BCC-4064-A44D-850BAAA22033}" type="presOf" srcId="{CF854251-AB56-4226-8F02-CEEC9DCF16E2}" destId="{2E43FD4C-06D1-4029-A1B6-3573AF149DE7}" srcOrd="1" destOrd="0" presId="urn:microsoft.com/office/officeart/2005/8/layout/orgChart1"/>
    <dgm:cxn modelId="{5A5F380C-B4D7-4A27-8BB8-BEA0BB6D00BD}" type="presOf" srcId="{64A09C46-CB9C-41D5-A581-94821AF47874}" destId="{B61AF7C9-A3A1-48A2-A657-C63C910A1A6C}" srcOrd="0" destOrd="0" presId="urn:microsoft.com/office/officeart/2005/8/layout/orgChart1"/>
    <dgm:cxn modelId="{AEB5100E-124F-41E5-B15B-D18416408A85}" type="presOf" srcId="{2544CFB9-C022-462C-B95A-47D960E2AEE3}" destId="{3BEB6491-4A21-4223-A0F5-F89A0B93D836}" srcOrd="0" destOrd="0" presId="urn:microsoft.com/office/officeart/2005/8/layout/orgChart1"/>
    <dgm:cxn modelId="{4F431F21-2FD4-42C3-A71C-4A0831323110}" srcId="{FBFD87F4-5C9B-4124-B592-DC88CD154A5F}" destId="{5A3B8B4F-9781-42AA-895B-2FD6914BBF68}" srcOrd="0" destOrd="0" parTransId="{2C527A51-B804-4EC0-A203-D0157070F45F}" sibTransId="{BD3CF22B-0903-4E09-9E37-06A5B772CCE1}"/>
    <dgm:cxn modelId="{33E8F424-F69D-4476-985D-CC390366F993}" type="presOf" srcId="{FBFD87F4-5C9B-4124-B592-DC88CD154A5F}" destId="{CB356A4A-8876-4E53-A09C-7ABC72642E01}" srcOrd="0" destOrd="0" presId="urn:microsoft.com/office/officeart/2005/8/layout/orgChart1"/>
    <dgm:cxn modelId="{8F648325-62E0-43AC-AA5A-3826A945234E}" type="presOf" srcId="{80376AEC-97E0-433E-9BAF-55DC39F06DDD}" destId="{91DE63B2-5090-4CD2-A2F3-D8F9D6BCEABD}" srcOrd="0" destOrd="0" presId="urn:microsoft.com/office/officeart/2005/8/layout/orgChart1"/>
    <dgm:cxn modelId="{EA17B72B-C5E5-4484-9874-81FC2A86E8A9}" type="presOf" srcId="{886A9BA4-1956-4792-A5E6-097B7188CC9F}" destId="{4523D653-F814-4703-9095-5F23DCC1D1E4}" srcOrd="0" destOrd="0" presId="urn:microsoft.com/office/officeart/2005/8/layout/orgChart1"/>
    <dgm:cxn modelId="{4D5E4731-9357-48E2-90FB-DB2A357823CA}" srcId="{5A3B8B4F-9781-42AA-895B-2FD6914BBF68}" destId="{80376AEC-97E0-433E-9BAF-55DC39F06DDD}" srcOrd="0" destOrd="0" parTransId="{78DCCC44-1BF0-4D7E-BD1F-4F3491CEFD6C}" sibTransId="{4D9E17A1-C0D4-49D1-8695-646506D215DF}"/>
    <dgm:cxn modelId="{FDFD923A-AAC9-420D-AD93-2A1996A44A00}" type="presOf" srcId="{74BC01D9-8F3F-4075-AEDF-7898D4ECC747}" destId="{A30B469F-C696-4477-8681-8BD7DE2EDFF0}" srcOrd="0" destOrd="0" presId="urn:microsoft.com/office/officeart/2005/8/layout/orgChart1"/>
    <dgm:cxn modelId="{DF06633F-5B9E-46EB-95EA-1EC4B2269E25}" type="presOf" srcId="{77E30301-D494-4293-9A71-1B82E71B74C2}" destId="{2DE57AB5-4FB5-4FF4-8874-B38BDB89684F}" srcOrd="0" destOrd="0" presId="urn:microsoft.com/office/officeart/2005/8/layout/orgChart1"/>
    <dgm:cxn modelId="{930C4A5D-D691-45F8-80C2-1AD7D3C524C1}" type="presOf" srcId="{CF854251-AB56-4226-8F02-CEEC9DCF16E2}" destId="{B41815C8-7212-4A9E-92F2-F86752356EE8}" srcOrd="0" destOrd="0" presId="urn:microsoft.com/office/officeart/2005/8/layout/orgChart1"/>
    <dgm:cxn modelId="{97395941-0F26-447A-BFBE-070DF8BFA1F7}" type="presOf" srcId="{5A840BB2-4891-42F2-B9EE-7F353DFB26A9}" destId="{E7C8B776-564F-4A37-9B89-465F1C87180A}" srcOrd="1" destOrd="0" presId="urn:microsoft.com/office/officeart/2005/8/layout/orgChart1"/>
    <dgm:cxn modelId="{162D2F63-27DD-4C51-B4C1-4A057DB3FC02}" type="presOf" srcId="{51F8DB30-8243-408F-BE73-9255D2D9C9E8}" destId="{0CA40611-C54B-4971-8DFC-7EE04379BD5D}" srcOrd="0" destOrd="0" presId="urn:microsoft.com/office/officeart/2005/8/layout/orgChart1"/>
    <dgm:cxn modelId="{B7970669-2E68-4797-AF99-E38478427C05}" type="presOf" srcId="{5A840BB2-4891-42F2-B9EE-7F353DFB26A9}" destId="{94E399C0-5511-4FA4-8764-6057269AA58E}" srcOrd="0" destOrd="0" presId="urn:microsoft.com/office/officeart/2005/8/layout/orgChart1"/>
    <dgm:cxn modelId="{DBB94852-0E8D-4B89-BC0B-8ED19A0470E1}" type="presOf" srcId="{1E37D78F-66B4-479D-8CD5-99AA8095453A}" destId="{68915389-1699-49FD-8908-F1B5E2FE6417}" srcOrd="0" destOrd="0" presId="urn:microsoft.com/office/officeart/2005/8/layout/orgChart1"/>
    <dgm:cxn modelId="{FA77BE72-1D78-4E4B-8C41-691F6D615794}" srcId="{5A3B8B4F-9781-42AA-895B-2FD6914BBF68}" destId="{CF854251-AB56-4226-8F02-CEEC9DCF16E2}" srcOrd="1" destOrd="0" parTransId="{1E37D78F-66B4-479D-8CD5-99AA8095453A}" sibTransId="{5124A312-D996-4086-A69B-39E65840007E}"/>
    <dgm:cxn modelId="{106E6B75-7564-4483-B288-25DAEB1E9628}" type="presOf" srcId="{74BC01D9-8F3F-4075-AEDF-7898D4ECC747}" destId="{668CC15C-1B40-4719-A428-C2E93CA90788}" srcOrd="1" destOrd="0" presId="urn:microsoft.com/office/officeart/2005/8/layout/orgChart1"/>
    <dgm:cxn modelId="{BE2A407B-C178-46AE-92CE-03938D503D64}" type="presOf" srcId="{80376AEC-97E0-433E-9BAF-55DC39F06DDD}" destId="{F49EE22F-47D7-4AD8-8181-485AFD0B5AFD}" srcOrd="1" destOrd="0" presId="urn:microsoft.com/office/officeart/2005/8/layout/orgChart1"/>
    <dgm:cxn modelId="{72357E7B-8F68-4588-853D-79470BDE12B1}" type="presOf" srcId="{5A3B8B4F-9781-42AA-895B-2FD6914BBF68}" destId="{2D0FF335-0167-44D5-8637-A2BD19209420}" srcOrd="0" destOrd="0" presId="urn:microsoft.com/office/officeart/2005/8/layout/orgChart1"/>
    <dgm:cxn modelId="{CA9B6284-E936-4A1F-A289-DA3591B5E745}" type="presOf" srcId="{78DCCC44-1BF0-4D7E-BD1F-4F3491CEFD6C}" destId="{2BE17765-4930-4E0F-8975-E2411DEA01E2}" srcOrd="0" destOrd="0" presId="urn:microsoft.com/office/officeart/2005/8/layout/orgChart1"/>
    <dgm:cxn modelId="{32331589-B521-4568-A435-74AC752D4627}" srcId="{5A3B8B4F-9781-42AA-895B-2FD6914BBF68}" destId="{64A09C46-CB9C-41D5-A581-94821AF47874}" srcOrd="4" destOrd="0" parTransId="{51F8DB30-8243-408F-BE73-9255D2D9C9E8}" sibTransId="{5B9DAC99-8D3C-4ECC-92CF-62E55145DFE9}"/>
    <dgm:cxn modelId="{7CF66493-EAC4-49A0-A880-391ADA2C4C6C}" type="presOf" srcId="{9DFE99D7-E8A3-470E-8FF8-DEA8109BC423}" destId="{85042C80-1788-4752-A972-451AA2C64B98}" srcOrd="0" destOrd="0" presId="urn:microsoft.com/office/officeart/2005/8/layout/orgChart1"/>
    <dgm:cxn modelId="{E8CFAE97-46D4-4DF2-B345-4308AD35F12E}" srcId="{5A3B8B4F-9781-42AA-895B-2FD6914BBF68}" destId="{77E30301-D494-4293-9A71-1B82E71B74C2}" srcOrd="5" destOrd="0" parTransId="{68E44D3F-32AD-44BF-8A33-941A05A8D997}" sibTransId="{13BB7601-79C3-49CF-AFA2-D1BC529DA713}"/>
    <dgm:cxn modelId="{A19B849D-6FC6-42FC-87D0-797B736FF12E}" type="presOf" srcId="{77E30301-D494-4293-9A71-1B82E71B74C2}" destId="{72B096CC-BE49-4680-B882-157CE4E19771}" srcOrd="1" destOrd="0" presId="urn:microsoft.com/office/officeart/2005/8/layout/orgChart1"/>
    <dgm:cxn modelId="{0DDF269E-D0A1-4721-A2D7-BC087C24B8A7}" type="presOf" srcId="{68E44D3F-32AD-44BF-8A33-941A05A8D997}" destId="{A1298EE5-F5B1-49CF-8FA6-C8736D0AA394}" srcOrd="0" destOrd="0" presId="urn:microsoft.com/office/officeart/2005/8/layout/orgChart1"/>
    <dgm:cxn modelId="{B9D641A1-3D1C-4D0C-9872-40E214580F2B}" type="presOf" srcId="{64A09C46-CB9C-41D5-A581-94821AF47874}" destId="{B68961DA-7C7B-4E27-B9F3-53F92B53F2FD}" srcOrd="1" destOrd="0" presId="urn:microsoft.com/office/officeart/2005/8/layout/orgChart1"/>
    <dgm:cxn modelId="{3D00CDC8-482E-49B9-8CCD-D58040470F43}" srcId="{5A3B8B4F-9781-42AA-895B-2FD6914BBF68}" destId="{D6B8A483-3C76-46B6-82F4-A553D7512D01}" srcOrd="3" destOrd="0" parTransId="{2544CFB9-C022-462C-B95A-47D960E2AEE3}" sibTransId="{62257670-DC32-4046-BA36-03C707CB0FB1}"/>
    <dgm:cxn modelId="{9A00A4CA-0366-48C0-B508-00E880275352}" srcId="{5A3B8B4F-9781-42AA-895B-2FD6914BBF68}" destId="{5A840BB2-4891-42F2-B9EE-7F353DFB26A9}" srcOrd="2" destOrd="0" parTransId="{9DFE99D7-E8A3-470E-8FF8-DEA8109BC423}" sibTransId="{59C79C38-B6A7-41B6-8A20-A5C094480E90}"/>
    <dgm:cxn modelId="{74120CE0-FE67-4CD4-8201-D628B11253EC}" type="presOf" srcId="{5A3B8B4F-9781-42AA-895B-2FD6914BBF68}" destId="{BD5BB1B7-1C2A-4755-8809-AF1712F7B68D}" srcOrd="1" destOrd="0" presId="urn:microsoft.com/office/officeart/2005/8/layout/orgChart1"/>
    <dgm:cxn modelId="{C50CD1E1-F2DA-4B2C-8373-7329C0A4454B}" srcId="{5A3B8B4F-9781-42AA-895B-2FD6914BBF68}" destId="{74BC01D9-8F3F-4075-AEDF-7898D4ECC747}" srcOrd="6" destOrd="0" parTransId="{886A9BA4-1956-4792-A5E6-097B7188CC9F}" sibTransId="{D4900D2A-5027-47AF-9C9C-C5E270833435}"/>
    <dgm:cxn modelId="{785E10FC-6119-49A0-AF60-DCEB031FB141}" type="presOf" srcId="{D6B8A483-3C76-46B6-82F4-A553D7512D01}" destId="{F416AB4A-ECEE-4392-B538-7503DFD3DEA8}" srcOrd="0" destOrd="0" presId="urn:microsoft.com/office/officeart/2005/8/layout/orgChart1"/>
    <dgm:cxn modelId="{2142A606-1DEF-4194-9F6B-18771C65F58B}" type="presParOf" srcId="{CB356A4A-8876-4E53-A09C-7ABC72642E01}" destId="{BA2AD33C-333F-4304-A061-E4DEA24B6405}" srcOrd="0" destOrd="0" presId="urn:microsoft.com/office/officeart/2005/8/layout/orgChart1"/>
    <dgm:cxn modelId="{C5B0707D-6FE4-4341-A345-63182C88E252}" type="presParOf" srcId="{BA2AD33C-333F-4304-A061-E4DEA24B6405}" destId="{7D81B715-B9C5-4094-8577-3C63A4931137}" srcOrd="0" destOrd="0" presId="urn:microsoft.com/office/officeart/2005/8/layout/orgChart1"/>
    <dgm:cxn modelId="{A6EF59CC-E648-4337-AA2E-CA174A7B35C0}" type="presParOf" srcId="{7D81B715-B9C5-4094-8577-3C63A4931137}" destId="{2D0FF335-0167-44D5-8637-A2BD19209420}" srcOrd="0" destOrd="0" presId="urn:microsoft.com/office/officeart/2005/8/layout/orgChart1"/>
    <dgm:cxn modelId="{9F37AFA8-9527-413C-B608-CAEECF825110}" type="presParOf" srcId="{7D81B715-B9C5-4094-8577-3C63A4931137}" destId="{BD5BB1B7-1C2A-4755-8809-AF1712F7B68D}" srcOrd="1" destOrd="0" presId="urn:microsoft.com/office/officeart/2005/8/layout/orgChart1"/>
    <dgm:cxn modelId="{A652375F-671B-408A-9CFF-B7775BC2EA83}" type="presParOf" srcId="{BA2AD33C-333F-4304-A061-E4DEA24B6405}" destId="{4003A130-ED4D-4C79-8963-99A4394D2A7A}" srcOrd="1" destOrd="0" presId="urn:microsoft.com/office/officeart/2005/8/layout/orgChart1"/>
    <dgm:cxn modelId="{9DD2FF2F-DB35-4831-9BC3-BFC1DC5F4A77}" type="presParOf" srcId="{4003A130-ED4D-4C79-8963-99A4394D2A7A}" destId="{2BE17765-4930-4E0F-8975-E2411DEA01E2}" srcOrd="0" destOrd="0" presId="urn:microsoft.com/office/officeart/2005/8/layout/orgChart1"/>
    <dgm:cxn modelId="{13C33282-7BF9-496B-B5B6-8AD11D78CB9D}" type="presParOf" srcId="{4003A130-ED4D-4C79-8963-99A4394D2A7A}" destId="{200AC336-8CFD-4F7D-9371-FCA751725486}" srcOrd="1" destOrd="0" presId="urn:microsoft.com/office/officeart/2005/8/layout/orgChart1"/>
    <dgm:cxn modelId="{59D3AB2F-DA88-4310-9B23-CDE159E48B25}" type="presParOf" srcId="{200AC336-8CFD-4F7D-9371-FCA751725486}" destId="{CB7AA2B0-7503-4541-A5C8-554A3730C3AD}" srcOrd="0" destOrd="0" presId="urn:microsoft.com/office/officeart/2005/8/layout/orgChart1"/>
    <dgm:cxn modelId="{15AE7970-07C4-410E-ABB5-BFC6E95C8E1D}" type="presParOf" srcId="{CB7AA2B0-7503-4541-A5C8-554A3730C3AD}" destId="{91DE63B2-5090-4CD2-A2F3-D8F9D6BCEABD}" srcOrd="0" destOrd="0" presId="urn:microsoft.com/office/officeart/2005/8/layout/orgChart1"/>
    <dgm:cxn modelId="{B43C624D-23CC-4CE2-8660-45A154E4DB46}" type="presParOf" srcId="{CB7AA2B0-7503-4541-A5C8-554A3730C3AD}" destId="{F49EE22F-47D7-4AD8-8181-485AFD0B5AFD}" srcOrd="1" destOrd="0" presId="urn:microsoft.com/office/officeart/2005/8/layout/orgChart1"/>
    <dgm:cxn modelId="{9993D29A-9965-40D5-A00D-6193C0DB05E5}" type="presParOf" srcId="{200AC336-8CFD-4F7D-9371-FCA751725486}" destId="{9B1D3F35-F3EE-4F3A-B974-90B024C96809}" srcOrd="1" destOrd="0" presId="urn:microsoft.com/office/officeart/2005/8/layout/orgChart1"/>
    <dgm:cxn modelId="{8C7EB283-936F-4591-AE71-643E5ABEA7FB}" type="presParOf" srcId="{200AC336-8CFD-4F7D-9371-FCA751725486}" destId="{32A57A47-90E8-4F3F-A05D-A73A00E378D7}" srcOrd="2" destOrd="0" presId="urn:microsoft.com/office/officeart/2005/8/layout/orgChart1"/>
    <dgm:cxn modelId="{9F8468ED-92B7-4D2F-A949-FC5D892BB52E}" type="presParOf" srcId="{4003A130-ED4D-4C79-8963-99A4394D2A7A}" destId="{68915389-1699-49FD-8908-F1B5E2FE6417}" srcOrd="2" destOrd="0" presId="urn:microsoft.com/office/officeart/2005/8/layout/orgChart1"/>
    <dgm:cxn modelId="{6C465353-C73E-472F-B3E0-CD5AD35324E9}" type="presParOf" srcId="{4003A130-ED4D-4C79-8963-99A4394D2A7A}" destId="{D3216E45-72C7-4314-B69A-6CFC78AFF2F6}" srcOrd="3" destOrd="0" presId="urn:microsoft.com/office/officeart/2005/8/layout/orgChart1"/>
    <dgm:cxn modelId="{7BA299AB-89EB-46FE-B890-E33BCFDE5E64}" type="presParOf" srcId="{D3216E45-72C7-4314-B69A-6CFC78AFF2F6}" destId="{FE636F42-722D-4683-943F-27D6D4934DAB}" srcOrd="0" destOrd="0" presId="urn:microsoft.com/office/officeart/2005/8/layout/orgChart1"/>
    <dgm:cxn modelId="{C2CC0B72-6A48-4969-97D9-CC594F7450E5}" type="presParOf" srcId="{FE636F42-722D-4683-943F-27D6D4934DAB}" destId="{B41815C8-7212-4A9E-92F2-F86752356EE8}" srcOrd="0" destOrd="0" presId="urn:microsoft.com/office/officeart/2005/8/layout/orgChart1"/>
    <dgm:cxn modelId="{1B84D5AB-0E39-46D6-98DF-224FE4E494BB}" type="presParOf" srcId="{FE636F42-722D-4683-943F-27D6D4934DAB}" destId="{2E43FD4C-06D1-4029-A1B6-3573AF149DE7}" srcOrd="1" destOrd="0" presId="urn:microsoft.com/office/officeart/2005/8/layout/orgChart1"/>
    <dgm:cxn modelId="{182ED637-75CF-4FFF-B066-DBCA69927D28}" type="presParOf" srcId="{D3216E45-72C7-4314-B69A-6CFC78AFF2F6}" destId="{82C275C5-967D-4679-A3F3-B260447F2A69}" srcOrd="1" destOrd="0" presId="urn:microsoft.com/office/officeart/2005/8/layout/orgChart1"/>
    <dgm:cxn modelId="{A614264A-6019-42AB-9F0F-EF91EB7B16D0}" type="presParOf" srcId="{D3216E45-72C7-4314-B69A-6CFC78AFF2F6}" destId="{B9991DB0-C0AA-4041-9895-94750529BF05}" srcOrd="2" destOrd="0" presId="urn:microsoft.com/office/officeart/2005/8/layout/orgChart1"/>
    <dgm:cxn modelId="{6C1727ED-4E17-40EA-B6D3-DD1FD75F4423}" type="presParOf" srcId="{4003A130-ED4D-4C79-8963-99A4394D2A7A}" destId="{85042C80-1788-4752-A972-451AA2C64B98}" srcOrd="4" destOrd="0" presId="urn:microsoft.com/office/officeart/2005/8/layout/orgChart1"/>
    <dgm:cxn modelId="{52E0BEA8-0F7D-4DDD-B4C2-2B38D64EE8C7}" type="presParOf" srcId="{4003A130-ED4D-4C79-8963-99A4394D2A7A}" destId="{C064E1A9-9CD4-4D1D-8F83-0062E1B7B25D}" srcOrd="5" destOrd="0" presId="urn:microsoft.com/office/officeart/2005/8/layout/orgChart1"/>
    <dgm:cxn modelId="{10DD62EA-2AD8-4AF0-9300-238D960B0BF5}" type="presParOf" srcId="{C064E1A9-9CD4-4D1D-8F83-0062E1B7B25D}" destId="{C0E39647-C54A-4D66-AF9A-D177987DE5C7}" srcOrd="0" destOrd="0" presId="urn:microsoft.com/office/officeart/2005/8/layout/orgChart1"/>
    <dgm:cxn modelId="{735A6D7B-3382-4B93-A699-53015595F93F}" type="presParOf" srcId="{C0E39647-C54A-4D66-AF9A-D177987DE5C7}" destId="{94E399C0-5511-4FA4-8764-6057269AA58E}" srcOrd="0" destOrd="0" presId="urn:microsoft.com/office/officeart/2005/8/layout/orgChart1"/>
    <dgm:cxn modelId="{82EAF7C4-02C7-44ED-A40F-50FCBD0E2243}" type="presParOf" srcId="{C0E39647-C54A-4D66-AF9A-D177987DE5C7}" destId="{E7C8B776-564F-4A37-9B89-465F1C87180A}" srcOrd="1" destOrd="0" presId="urn:microsoft.com/office/officeart/2005/8/layout/orgChart1"/>
    <dgm:cxn modelId="{8364BCCD-BCF0-4063-ABA0-0857CD9F5499}" type="presParOf" srcId="{C064E1A9-9CD4-4D1D-8F83-0062E1B7B25D}" destId="{BE4F5C35-0394-4302-85F1-6EB5A56BFA1B}" srcOrd="1" destOrd="0" presId="urn:microsoft.com/office/officeart/2005/8/layout/orgChart1"/>
    <dgm:cxn modelId="{FD6DBEB6-A857-4CA2-8B08-EA28853407F3}" type="presParOf" srcId="{C064E1A9-9CD4-4D1D-8F83-0062E1B7B25D}" destId="{E8059943-BA82-429A-A026-8E68ACC50BFA}" srcOrd="2" destOrd="0" presId="urn:microsoft.com/office/officeart/2005/8/layout/orgChart1"/>
    <dgm:cxn modelId="{A96BB553-F81F-43BF-ADB9-45AFB88C7971}" type="presParOf" srcId="{4003A130-ED4D-4C79-8963-99A4394D2A7A}" destId="{3BEB6491-4A21-4223-A0F5-F89A0B93D836}" srcOrd="6" destOrd="0" presId="urn:microsoft.com/office/officeart/2005/8/layout/orgChart1"/>
    <dgm:cxn modelId="{242F3A85-0C50-4131-B149-8B14B209D187}" type="presParOf" srcId="{4003A130-ED4D-4C79-8963-99A4394D2A7A}" destId="{5FA03ECE-AC84-4361-98D1-4FF35CDE4F9B}" srcOrd="7" destOrd="0" presId="urn:microsoft.com/office/officeart/2005/8/layout/orgChart1"/>
    <dgm:cxn modelId="{F31817AD-A7D1-40B3-BFC9-1E44718B1972}" type="presParOf" srcId="{5FA03ECE-AC84-4361-98D1-4FF35CDE4F9B}" destId="{1123E26E-A7BC-4A7F-818A-FA344E52C366}" srcOrd="0" destOrd="0" presId="urn:microsoft.com/office/officeart/2005/8/layout/orgChart1"/>
    <dgm:cxn modelId="{2319CECE-8945-44B2-952A-DC7A07A909C5}" type="presParOf" srcId="{1123E26E-A7BC-4A7F-818A-FA344E52C366}" destId="{F416AB4A-ECEE-4392-B538-7503DFD3DEA8}" srcOrd="0" destOrd="0" presId="urn:microsoft.com/office/officeart/2005/8/layout/orgChart1"/>
    <dgm:cxn modelId="{DC98A427-14F9-4A6C-92B0-ECBC2028D101}" type="presParOf" srcId="{1123E26E-A7BC-4A7F-818A-FA344E52C366}" destId="{A4BA5C11-9389-45C2-8F9E-7F3149FE830E}" srcOrd="1" destOrd="0" presId="urn:microsoft.com/office/officeart/2005/8/layout/orgChart1"/>
    <dgm:cxn modelId="{40D95282-BED0-42D8-9EE2-819406096C20}" type="presParOf" srcId="{5FA03ECE-AC84-4361-98D1-4FF35CDE4F9B}" destId="{869CB8D2-254C-4CB2-89FB-63555C402EDF}" srcOrd="1" destOrd="0" presId="urn:microsoft.com/office/officeart/2005/8/layout/orgChart1"/>
    <dgm:cxn modelId="{8D8BA475-3292-42CE-9824-8ABAD06AE2CA}" type="presParOf" srcId="{5FA03ECE-AC84-4361-98D1-4FF35CDE4F9B}" destId="{51CA246F-FC1B-4C8C-9ABF-199A85C30E88}" srcOrd="2" destOrd="0" presId="urn:microsoft.com/office/officeart/2005/8/layout/orgChart1"/>
    <dgm:cxn modelId="{F92B4961-3C3E-4F7D-9F64-8540E0B210B6}" type="presParOf" srcId="{4003A130-ED4D-4C79-8963-99A4394D2A7A}" destId="{0CA40611-C54B-4971-8DFC-7EE04379BD5D}" srcOrd="8" destOrd="0" presId="urn:microsoft.com/office/officeart/2005/8/layout/orgChart1"/>
    <dgm:cxn modelId="{DCCD0DC9-01BD-4238-B77E-719030F61F98}" type="presParOf" srcId="{4003A130-ED4D-4C79-8963-99A4394D2A7A}" destId="{D5D73F21-B12A-426A-BB1A-6DB1F3FDAFB2}" srcOrd="9" destOrd="0" presId="urn:microsoft.com/office/officeart/2005/8/layout/orgChart1"/>
    <dgm:cxn modelId="{054C3F0E-0789-4C1C-B676-57E147D0EC16}" type="presParOf" srcId="{D5D73F21-B12A-426A-BB1A-6DB1F3FDAFB2}" destId="{9B0C6BD0-1A7F-4775-AC31-1E9FD307FEC5}" srcOrd="0" destOrd="0" presId="urn:microsoft.com/office/officeart/2005/8/layout/orgChart1"/>
    <dgm:cxn modelId="{3E172DEA-2B29-4C01-95A6-DEDA7D900033}" type="presParOf" srcId="{9B0C6BD0-1A7F-4775-AC31-1E9FD307FEC5}" destId="{B61AF7C9-A3A1-48A2-A657-C63C910A1A6C}" srcOrd="0" destOrd="0" presId="urn:microsoft.com/office/officeart/2005/8/layout/orgChart1"/>
    <dgm:cxn modelId="{0D776083-F756-4E79-A1A5-876D0921F1E3}" type="presParOf" srcId="{9B0C6BD0-1A7F-4775-AC31-1E9FD307FEC5}" destId="{B68961DA-7C7B-4E27-B9F3-53F92B53F2FD}" srcOrd="1" destOrd="0" presId="urn:microsoft.com/office/officeart/2005/8/layout/orgChart1"/>
    <dgm:cxn modelId="{41339B4E-32A7-46ED-8544-CA2958B0D315}" type="presParOf" srcId="{D5D73F21-B12A-426A-BB1A-6DB1F3FDAFB2}" destId="{65C83373-B887-4541-9E8E-BF35309A8335}" srcOrd="1" destOrd="0" presId="urn:microsoft.com/office/officeart/2005/8/layout/orgChart1"/>
    <dgm:cxn modelId="{9D2D8562-9EC4-4B86-9EEE-056B7BA21FF8}" type="presParOf" srcId="{D5D73F21-B12A-426A-BB1A-6DB1F3FDAFB2}" destId="{BDB1B5E3-F04E-4870-A504-4341BF2C9CD6}" srcOrd="2" destOrd="0" presId="urn:microsoft.com/office/officeart/2005/8/layout/orgChart1"/>
    <dgm:cxn modelId="{C015252A-0487-4E88-B41E-A54DFA27A127}" type="presParOf" srcId="{4003A130-ED4D-4C79-8963-99A4394D2A7A}" destId="{A1298EE5-F5B1-49CF-8FA6-C8736D0AA394}" srcOrd="10" destOrd="0" presId="urn:microsoft.com/office/officeart/2005/8/layout/orgChart1"/>
    <dgm:cxn modelId="{0AB6D83B-6453-488B-AE52-53DD5466DC21}" type="presParOf" srcId="{4003A130-ED4D-4C79-8963-99A4394D2A7A}" destId="{0099B8F1-3500-492F-9424-0020FDBA2C64}" srcOrd="11" destOrd="0" presId="urn:microsoft.com/office/officeart/2005/8/layout/orgChart1"/>
    <dgm:cxn modelId="{94F82983-012A-48AC-BC84-47A46C7271BA}" type="presParOf" srcId="{0099B8F1-3500-492F-9424-0020FDBA2C64}" destId="{142DB039-4B65-4EA9-9598-08307479FF5D}" srcOrd="0" destOrd="0" presId="urn:microsoft.com/office/officeart/2005/8/layout/orgChart1"/>
    <dgm:cxn modelId="{F25B04BE-7770-4769-9C4B-DEAAE35838D8}" type="presParOf" srcId="{142DB039-4B65-4EA9-9598-08307479FF5D}" destId="{2DE57AB5-4FB5-4FF4-8874-B38BDB89684F}" srcOrd="0" destOrd="0" presId="urn:microsoft.com/office/officeart/2005/8/layout/orgChart1"/>
    <dgm:cxn modelId="{97FAE65C-370D-45BA-A078-D7E9222D0610}" type="presParOf" srcId="{142DB039-4B65-4EA9-9598-08307479FF5D}" destId="{72B096CC-BE49-4680-B882-157CE4E19771}" srcOrd="1" destOrd="0" presId="urn:microsoft.com/office/officeart/2005/8/layout/orgChart1"/>
    <dgm:cxn modelId="{137EEBF2-6B81-4CEA-93B7-1F79AB160197}" type="presParOf" srcId="{0099B8F1-3500-492F-9424-0020FDBA2C64}" destId="{096AB03F-3D3D-48E6-9282-633B9C44317D}" srcOrd="1" destOrd="0" presId="urn:microsoft.com/office/officeart/2005/8/layout/orgChart1"/>
    <dgm:cxn modelId="{9CCB333F-B9ED-4B93-9948-D09B1AAEC806}" type="presParOf" srcId="{0099B8F1-3500-492F-9424-0020FDBA2C64}" destId="{8F11FEFB-B845-4FC2-BDF2-74B034F9DC7B}" srcOrd="2" destOrd="0" presId="urn:microsoft.com/office/officeart/2005/8/layout/orgChart1"/>
    <dgm:cxn modelId="{9AF24F6A-CE26-4D44-B65A-851EF855C0B8}" type="presParOf" srcId="{4003A130-ED4D-4C79-8963-99A4394D2A7A}" destId="{4523D653-F814-4703-9095-5F23DCC1D1E4}" srcOrd="12" destOrd="0" presId="urn:microsoft.com/office/officeart/2005/8/layout/orgChart1"/>
    <dgm:cxn modelId="{850B355F-1ED3-4B11-B00C-6B48EB6D2223}" type="presParOf" srcId="{4003A130-ED4D-4C79-8963-99A4394D2A7A}" destId="{F3AA98B6-BAF0-4A85-BF83-C5F923398CBA}" srcOrd="13" destOrd="0" presId="urn:microsoft.com/office/officeart/2005/8/layout/orgChart1"/>
    <dgm:cxn modelId="{89DFADCA-C525-4695-A637-22AECD20BDC6}" type="presParOf" srcId="{F3AA98B6-BAF0-4A85-BF83-C5F923398CBA}" destId="{50065886-16C4-4B6E-B803-09A14204BD99}" srcOrd="0" destOrd="0" presId="urn:microsoft.com/office/officeart/2005/8/layout/orgChart1"/>
    <dgm:cxn modelId="{98A834DA-BB10-46CC-A088-7DBAFE2E5718}" type="presParOf" srcId="{50065886-16C4-4B6E-B803-09A14204BD99}" destId="{A30B469F-C696-4477-8681-8BD7DE2EDFF0}" srcOrd="0" destOrd="0" presId="urn:microsoft.com/office/officeart/2005/8/layout/orgChart1"/>
    <dgm:cxn modelId="{7A33CC5C-D30D-40E1-BA04-9A5294356A71}" type="presParOf" srcId="{50065886-16C4-4B6E-B803-09A14204BD99}" destId="{668CC15C-1B40-4719-A428-C2E93CA90788}" srcOrd="1" destOrd="0" presId="urn:microsoft.com/office/officeart/2005/8/layout/orgChart1"/>
    <dgm:cxn modelId="{E8538195-F1DE-425A-90E7-E5CA40AACE7B}" type="presParOf" srcId="{F3AA98B6-BAF0-4A85-BF83-C5F923398CBA}" destId="{7A5F2E2A-CA40-4E0F-9D46-49CFE05480BC}" srcOrd="1" destOrd="0" presId="urn:microsoft.com/office/officeart/2005/8/layout/orgChart1"/>
    <dgm:cxn modelId="{C7FE6EA2-A1ED-4A6C-A883-7BBF2AF6E949}" type="presParOf" srcId="{F3AA98B6-BAF0-4A85-BF83-C5F923398CBA}" destId="{17EF3768-7314-4804-A023-D7A79DEC66E9}" srcOrd="2" destOrd="0" presId="urn:microsoft.com/office/officeart/2005/8/layout/orgChart1"/>
    <dgm:cxn modelId="{05DCC3BA-FC2A-407D-8D3E-4F9BFDFA1EA0}" type="presParOf" srcId="{BA2AD33C-333F-4304-A061-E4DEA24B6405}" destId="{0C094836-AFAA-43A9-8720-692CCEAC9E7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5C6F6D4-D6FD-4580-8387-8BA9CA7C72FB}"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0020D704-A8C9-4DD1-A071-970932B88AAA}">
      <dgm:prSet phldrT="[Text]"/>
      <dgm:spPr/>
      <dgm:t>
        <a:bodyPr/>
        <a:lstStyle/>
        <a:p>
          <a:r>
            <a:rPr lang="en-US" dirty="0">
              <a:solidFill>
                <a:schemeClr val="bg2">
                  <a:lumMod val="75000"/>
                </a:schemeClr>
              </a:solidFill>
            </a:rPr>
            <a:t>Before interviewing</a:t>
          </a:r>
        </a:p>
      </dgm:t>
    </dgm:pt>
    <dgm:pt modelId="{2BEFB9D4-2B9B-4D7D-A953-461D4FEFD2FE}" type="parTrans" cxnId="{A406B7B3-620E-4EB0-B584-7E3CE9B4C3F1}">
      <dgm:prSet/>
      <dgm:spPr/>
      <dgm:t>
        <a:bodyPr/>
        <a:lstStyle/>
        <a:p>
          <a:endParaRPr lang="en-US"/>
        </a:p>
      </dgm:t>
    </dgm:pt>
    <dgm:pt modelId="{4A56ABCE-26B0-443B-AC27-01A9A0B6D185}" type="sibTrans" cxnId="{A406B7B3-620E-4EB0-B584-7E3CE9B4C3F1}">
      <dgm:prSet/>
      <dgm:spPr/>
      <dgm:t>
        <a:bodyPr/>
        <a:lstStyle/>
        <a:p>
          <a:endParaRPr lang="en-US"/>
        </a:p>
      </dgm:t>
    </dgm:pt>
    <dgm:pt modelId="{400315A1-3E75-47F3-8A39-30592EC48469}">
      <dgm:prSet phldrT="[Text]"/>
      <dgm:spPr/>
      <dgm:t>
        <a:bodyPr/>
        <a:lstStyle/>
        <a:p>
          <a:pPr algn="l"/>
          <a:r>
            <a:rPr lang="en-US" dirty="0">
              <a:solidFill>
                <a:schemeClr val="bg2">
                  <a:lumMod val="75000"/>
                </a:schemeClr>
              </a:solidFill>
            </a:rPr>
            <a:t>While interviewing</a:t>
          </a:r>
        </a:p>
      </dgm:t>
    </dgm:pt>
    <dgm:pt modelId="{9D65D6AA-BAD9-4978-AB87-B23B33A58448}" type="parTrans" cxnId="{75D66A9A-C7C0-4B19-985F-1CB85BF2D97A}">
      <dgm:prSet/>
      <dgm:spPr/>
      <dgm:t>
        <a:bodyPr/>
        <a:lstStyle/>
        <a:p>
          <a:endParaRPr lang="en-US"/>
        </a:p>
      </dgm:t>
    </dgm:pt>
    <dgm:pt modelId="{CC1B854D-2DD2-43D8-92D7-E879DACBAC89}" type="sibTrans" cxnId="{75D66A9A-C7C0-4B19-985F-1CB85BF2D97A}">
      <dgm:prSet/>
      <dgm:spPr/>
      <dgm:t>
        <a:bodyPr/>
        <a:lstStyle/>
        <a:p>
          <a:endParaRPr lang="en-US"/>
        </a:p>
      </dgm:t>
    </dgm:pt>
    <dgm:pt modelId="{5DD9012D-2E98-4FFE-BA46-8F922ECDE94C}">
      <dgm:prSet phldrT="[Text]"/>
      <dgm:spPr/>
      <dgm:t>
        <a:bodyPr/>
        <a:lstStyle/>
        <a:p>
          <a:r>
            <a:rPr lang="en-US" dirty="0">
              <a:solidFill>
                <a:schemeClr val="bg2">
                  <a:lumMod val="75000"/>
                </a:schemeClr>
              </a:solidFill>
            </a:rPr>
            <a:t>After interviewing</a:t>
          </a:r>
        </a:p>
      </dgm:t>
    </dgm:pt>
    <dgm:pt modelId="{EFD46394-DD00-40B8-ACA7-7A4B4E8176F6}" type="parTrans" cxnId="{324E3596-2545-4F71-ACED-6EEE4EC46FB7}">
      <dgm:prSet/>
      <dgm:spPr/>
      <dgm:t>
        <a:bodyPr/>
        <a:lstStyle/>
        <a:p>
          <a:endParaRPr lang="en-US"/>
        </a:p>
      </dgm:t>
    </dgm:pt>
    <dgm:pt modelId="{EC11799B-3171-41EE-8649-2AF7A5DAF8FF}" type="sibTrans" cxnId="{324E3596-2545-4F71-ACED-6EEE4EC46FB7}">
      <dgm:prSet/>
      <dgm:spPr/>
      <dgm:t>
        <a:bodyPr/>
        <a:lstStyle/>
        <a:p>
          <a:endParaRPr lang="en-US"/>
        </a:p>
      </dgm:t>
    </dgm:pt>
    <dgm:pt modelId="{DBF48242-A44C-47BA-AEBE-AB27BD5E575F}">
      <dgm:prSet phldrT="[Text]"/>
      <dgm:spPr/>
      <dgm:t>
        <a:bodyPr/>
        <a:lstStyle/>
        <a:p>
          <a:endParaRPr lang="en-US" dirty="0"/>
        </a:p>
      </dgm:t>
    </dgm:pt>
    <dgm:pt modelId="{C6AE4210-07ED-4A9E-82A7-449E1B3C7CFD}" type="parTrans" cxnId="{A390298F-5A9E-4B89-8748-47C608C7EBFC}">
      <dgm:prSet/>
      <dgm:spPr/>
      <dgm:t>
        <a:bodyPr/>
        <a:lstStyle/>
        <a:p>
          <a:endParaRPr lang="en-US"/>
        </a:p>
      </dgm:t>
    </dgm:pt>
    <dgm:pt modelId="{C009331A-B421-4EC2-A737-777643B5C03C}" type="sibTrans" cxnId="{A390298F-5A9E-4B89-8748-47C608C7EBFC}">
      <dgm:prSet/>
      <dgm:spPr/>
      <dgm:t>
        <a:bodyPr/>
        <a:lstStyle/>
        <a:p>
          <a:endParaRPr lang="en-US"/>
        </a:p>
      </dgm:t>
    </dgm:pt>
    <dgm:pt modelId="{6DECA757-EA34-469A-B5C8-0E7910A35B27}">
      <dgm:prSet phldrT="[Text]"/>
      <dgm:spPr/>
      <dgm:t>
        <a:bodyPr/>
        <a:lstStyle/>
        <a:p>
          <a:endParaRPr lang="en-US" dirty="0"/>
        </a:p>
      </dgm:t>
    </dgm:pt>
    <dgm:pt modelId="{E7D84DF5-484F-4EE3-A3A3-349B013F8B9E}" type="parTrans" cxnId="{9F4A9C75-4EB8-4BDE-AFB0-40C4041CED26}">
      <dgm:prSet/>
      <dgm:spPr/>
      <dgm:t>
        <a:bodyPr/>
        <a:lstStyle/>
        <a:p>
          <a:endParaRPr lang="en-US"/>
        </a:p>
      </dgm:t>
    </dgm:pt>
    <dgm:pt modelId="{359605A1-8182-4325-8E7F-3E6362641C76}" type="sibTrans" cxnId="{9F4A9C75-4EB8-4BDE-AFB0-40C4041CED26}">
      <dgm:prSet/>
      <dgm:spPr/>
      <dgm:t>
        <a:bodyPr/>
        <a:lstStyle/>
        <a:p>
          <a:endParaRPr lang="en-US"/>
        </a:p>
      </dgm:t>
    </dgm:pt>
    <dgm:pt modelId="{2C555CA6-F20A-455D-9A5E-7A0363DC0B72}" type="pres">
      <dgm:prSet presAssocID="{25C6F6D4-D6FD-4580-8387-8BA9CA7C72FB}" presName="Name0" presStyleCnt="0">
        <dgm:presLayoutVars>
          <dgm:chMax val="7"/>
          <dgm:chPref val="5"/>
        </dgm:presLayoutVars>
      </dgm:prSet>
      <dgm:spPr/>
    </dgm:pt>
    <dgm:pt modelId="{DD8CEA51-A41A-4202-9800-F6253BC7BC8B}" type="pres">
      <dgm:prSet presAssocID="{25C6F6D4-D6FD-4580-8387-8BA9CA7C72FB}" presName="arrowNode" presStyleLbl="node1" presStyleIdx="0" presStyleCnt="1" custLinFactNeighborX="-13486" custLinFactNeighborY="-1855"/>
      <dgm:spPr/>
    </dgm:pt>
    <dgm:pt modelId="{31056FC9-4356-47C2-AAFD-1CFCB183CAF0}" type="pres">
      <dgm:prSet presAssocID="{6DECA757-EA34-469A-B5C8-0E7910A35B27}" presName="txNode1" presStyleLbl="revTx" presStyleIdx="0" presStyleCnt="5">
        <dgm:presLayoutVars>
          <dgm:bulletEnabled val="1"/>
        </dgm:presLayoutVars>
      </dgm:prSet>
      <dgm:spPr/>
    </dgm:pt>
    <dgm:pt modelId="{6EC20B66-4ADE-477C-ADF4-E9988C2AA252}" type="pres">
      <dgm:prSet presAssocID="{0020D704-A8C9-4DD1-A071-970932B88AAA}" presName="txNode2" presStyleLbl="revTx" presStyleIdx="1" presStyleCnt="5" custLinFactNeighborX="-11975" custLinFactNeighborY="-13908">
        <dgm:presLayoutVars>
          <dgm:bulletEnabled val="1"/>
        </dgm:presLayoutVars>
      </dgm:prSet>
      <dgm:spPr/>
    </dgm:pt>
    <dgm:pt modelId="{6C4A2070-CE20-4F05-822C-9ACDBAEB6CB3}" type="pres">
      <dgm:prSet presAssocID="{4A56ABCE-26B0-443B-AC27-01A9A0B6D185}" presName="dotNode2" presStyleCnt="0"/>
      <dgm:spPr/>
    </dgm:pt>
    <dgm:pt modelId="{729E231B-509B-4B84-90A7-127D17B314A6}" type="pres">
      <dgm:prSet presAssocID="{4A56ABCE-26B0-443B-AC27-01A9A0B6D185}" presName="dotRepeatNode" presStyleLbl="fgShp" presStyleIdx="0" presStyleCnt="3" custLinFactX="-244408" custLinFactNeighborX="-300000" custLinFactNeighborY="-17011"/>
      <dgm:spPr/>
    </dgm:pt>
    <dgm:pt modelId="{C077B3D2-F2BA-4F17-924E-A7FBCB393F71}" type="pres">
      <dgm:prSet presAssocID="{400315A1-3E75-47F3-8A39-30592EC48469}" presName="txNode3" presStyleLbl="revTx" presStyleIdx="2" presStyleCnt="5" custScaleX="129024" custLinFactX="38560" custLinFactNeighborX="100000" custLinFactNeighborY="-1159">
        <dgm:presLayoutVars>
          <dgm:bulletEnabled val="1"/>
        </dgm:presLayoutVars>
      </dgm:prSet>
      <dgm:spPr/>
    </dgm:pt>
    <dgm:pt modelId="{6AFCB964-9178-4709-8443-6DA3B5275524}" type="pres">
      <dgm:prSet presAssocID="{CC1B854D-2DD2-43D8-92D7-E879DACBAC89}" presName="dotNode3" presStyleCnt="0"/>
      <dgm:spPr/>
    </dgm:pt>
    <dgm:pt modelId="{F471DE04-6BE7-499E-94B9-15E83E3FE69B}" type="pres">
      <dgm:prSet presAssocID="{CC1B854D-2DD2-43D8-92D7-E879DACBAC89}" presName="dotRepeatNode" presStyleLbl="fgShp" presStyleIdx="1" presStyleCnt="3" custLinFactX="-269925" custLinFactNeighborX="-300000" custLinFactNeighborY="-51039"/>
      <dgm:spPr/>
    </dgm:pt>
    <dgm:pt modelId="{2036FF80-B4F9-471D-BA2C-E2EF9D0D510A}" type="pres">
      <dgm:prSet presAssocID="{5DD9012D-2E98-4FFE-BA46-8F922ECDE94C}" presName="txNode4" presStyleLbl="revTx" presStyleIdx="3" presStyleCnt="5" custScaleX="148913" custLinFactNeighborX="55131" custLinFactNeighborY="-8113">
        <dgm:presLayoutVars>
          <dgm:bulletEnabled val="1"/>
        </dgm:presLayoutVars>
      </dgm:prSet>
      <dgm:spPr/>
    </dgm:pt>
    <dgm:pt modelId="{F9FC7469-E08E-491B-B44E-AF9C7B53FF09}" type="pres">
      <dgm:prSet presAssocID="{EC11799B-3171-41EE-8649-2AF7A5DAF8FF}" presName="dotNode4" presStyleCnt="0"/>
      <dgm:spPr/>
    </dgm:pt>
    <dgm:pt modelId="{D4D8AC26-605F-4289-A0C7-43B985DABE90}" type="pres">
      <dgm:prSet presAssocID="{EC11799B-3171-41EE-8649-2AF7A5DAF8FF}" presName="dotRepeatNode" presStyleLbl="fgShp" presStyleIdx="2" presStyleCnt="3" custLinFactX="-244407" custLinFactNeighborX="-300000" custLinFactNeighborY="-51039"/>
      <dgm:spPr/>
    </dgm:pt>
    <dgm:pt modelId="{8942EFD5-257A-48CC-9607-D8AF29737F52}" type="pres">
      <dgm:prSet presAssocID="{DBF48242-A44C-47BA-AEBE-AB27BD5E575F}" presName="txNode5" presStyleLbl="revTx" presStyleIdx="4" presStyleCnt="5">
        <dgm:presLayoutVars>
          <dgm:bulletEnabled val="1"/>
        </dgm:presLayoutVars>
      </dgm:prSet>
      <dgm:spPr/>
    </dgm:pt>
  </dgm:ptLst>
  <dgm:cxnLst>
    <dgm:cxn modelId="{18EF4708-A4CA-4577-8B68-C3EB1E4CCC40}" type="presOf" srcId="{CC1B854D-2DD2-43D8-92D7-E879DACBAC89}" destId="{F471DE04-6BE7-499E-94B9-15E83E3FE69B}" srcOrd="0" destOrd="0" presId="urn:microsoft.com/office/officeart/2009/3/layout/DescendingProcess"/>
    <dgm:cxn modelId="{64369314-AD56-4F9E-B2FC-E704AE603299}" type="presOf" srcId="{5DD9012D-2E98-4FFE-BA46-8F922ECDE94C}" destId="{2036FF80-B4F9-471D-BA2C-E2EF9D0D510A}" srcOrd="0" destOrd="0" presId="urn:microsoft.com/office/officeart/2009/3/layout/DescendingProcess"/>
    <dgm:cxn modelId="{1DF1B817-A048-449D-9819-C05169C282FB}" type="presOf" srcId="{EC11799B-3171-41EE-8649-2AF7A5DAF8FF}" destId="{D4D8AC26-605F-4289-A0C7-43B985DABE90}" srcOrd="0" destOrd="0" presId="urn:microsoft.com/office/officeart/2009/3/layout/DescendingProcess"/>
    <dgm:cxn modelId="{26472719-70CD-47DC-A8F7-AE821DB5EAC2}" type="presOf" srcId="{DBF48242-A44C-47BA-AEBE-AB27BD5E575F}" destId="{8942EFD5-257A-48CC-9607-D8AF29737F52}" srcOrd="0" destOrd="0" presId="urn:microsoft.com/office/officeart/2009/3/layout/DescendingProcess"/>
    <dgm:cxn modelId="{A402935E-B281-47C8-AA80-DE922CEC02AA}" type="presOf" srcId="{0020D704-A8C9-4DD1-A071-970932B88AAA}" destId="{6EC20B66-4ADE-477C-ADF4-E9988C2AA252}" srcOrd="0" destOrd="0" presId="urn:microsoft.com/office/officeart/2009/3/layout/DescendingProcess"/>
    <dgm:cxn modelId="{9F4A9C75-4EB8-4BDE-AFB0-40C4041CED26}" srcId="{25C6F6D4-D6FD-4580-8387-8BA9CA7C72FB}" destId="{6DECA757-EA34-469A-B5C8-0E7910A35B27}" srcOrd="0" destOrd="0" parTransId="{E7D84DF5-484F-4EE3-A3A3-349B013F8B9E}" sibTransId="{359605A1-8182-4325-8E7F-3E6362641C76}"/>
    <dgm:cxn modelId="{E7D29288-FC64-4B75-A565-B44B7FC05C7B}" type="presOf" srcId="{6DECA757-EA34-469A-B5C8-0E7910A35B27}" destId="{31056FC9-4356-47C2-AAFD-1CFCB183CAF0}" srcOrd="0" destOrd="0" presId="urn:microsoft.com/office/officeart/2009/3/layout/DescendingProcess"/>
    <dgm:cxn modelId="{A390298F-5A9E-4B89-8748-47C608C7EBFC}" srcId="{25C6F6D4-D6FD-4580-8387-8BA9CA7C72FB}" destId="{DBF48242-A44C-47BA-AEBE-AB27BD5E575F}" srcOrd="4" destOrd="0" parTransId="{C6AE4210-07ED-4A9E-82A7-449E1B3C7CFD}" sibTransId="{C009331A-B421-4EC2-A737-777643B5C03C}"/>
    <dgm:cxn modelId="{324E3596-2545-4F71-ACED-6EEE4EC46FB7}" srcId="{25C6F6D4-D6FD-4580-8387-8BA9CA7C72FB}" destId="{5DD9012D-2E98-4FFE-BA46-8F922ECDE94C}" srcOrd="3" destOrd="0" parTransId="{EFD46394-DD00-40B8-ACA7-7A4B4E8176F6}" sibTransId="{EC11799B-3171-41EE-8649-2AF7A5DAF8FF}"/>
    <dgm:cxn modelId="{75D66A9A-C7C0-4B19-985F-1CB85BF2D97A}" srcId="{25C6F6D4-D6FD-4580-8387-8BA9CA7C72FB}" destId="{400315A1-3E75-47F3-8A39-30592EC48469}" srcOrd="2" destOrd="0" parTransId="{9D65D6AA-BAD9-4978-AB87-B23B33A58448}" sibTransId="{CC1B854D-2DD2-43D8-92D7-E879DACBAC89}"/>
    <dgm:cxn modelId="{F086A5A4-58D4-41DC-A305-D672AE902E28}" type="presOf" srcId="{25C6F6D4-D6FD-4580-8387-8BA9CA7C72FB}" destId="{2C555CA6-F20A-455D-9A5E-7A0363DC0B72}" srcOrd="0" destOrd="0" presId="urn:microsoft.com/office/officeart/2009/3/layout/DescendingProcess"/>
    <dgm:cxn modelId="{A406B7B3-620E-4EB0-B584-7E3CE9B4C3F1}" srcId="{25C6F6D4-D6FD-4580-8387-8BA9CA7C72FB}" destId="{0020D704-A8C9-4DD1-A071-970932B88AAA}" srcOrd="1" destOrd="0" parTransId="{2BEFB9D4-2B9B-4D7D-A953-461D4FEFD2FE}" sibTransId="{4A56ABCE-26B0-443B-AC27-01A9A0B6D185}"/>
    <dgm:cxn modelId="{1E3BE6DA-7079-46A0-AE76-D2B16542C062}" type="presOf" srcId="{4A56ABCE-26B0-443B-AC27-01A9A0B6D185}" destId="{729E231B-509B-4B84-90A7-127D17B314A6}" srcOrd="0" destOrd="0" presId="urn:microsoft.com/office/officeart/2009/3/layout/DescendingProcess"/>
    <dgm:cxn modelId="{D124B7E2-2984-4317-8688-CBE4169D4C26}" type="presOf" srcId="{400315A1-3E75-47F3-8A39-30592EC48469}" destId="{C077B3D2-F2BA-4F17-924E-A7FBCB393F71}" srcOrd="0" destOrd="0" presId="urn:microsoft.com/office/officeart/2009/3/layout/DescendingProcess"/>
    <dgm:cxn modelId="{4CF7A7DB-88BA-4302-8B27-0B28C35B625B}" type="presParOf" srcId="{2C555CA6-F20A-455D-9A5E-7A0363DC0B72}" destId="{DD8CEA51-A41A-4202-9800-F6253BC7BC8B}" srcOrd="0" destOrd="0" presId="urn:microsoft.com/office/officeart/2009/3/layout/DescendingProcess"/>
    <dgm:cxn modelId="{3EE5C842-3EF0-4D99-A285-D6CB834C6D89}" type="presParOf" srcId="{2C555CA6-F20A-455D-9A5E-7A0363DC0B72}" destId="{31056FC9-4356-47C2-AAFD-1CFCB183CAF0}" srcOrd="1" destOrd="0" presId="urn:microsoft.com/office/officeart/2009/3/layout/DescendingProcess"/>
    <dgm:cxn modelId="{8F8FA100-CFAC-4983-8991-F20B541C9BE2}" type="presParOf" srcId="{2C555CA6-F20A-455D-9A5E-7A0363DC0B72}" destId="{6EC20B66-4ADE-477C-ADF4-E9988C2AA252}" srcOrd="2" destOrd="0" presId="urn:microsoft.com/office/officeart/2009/3/layout/DescendingProcess"/>
    <dgm:cxn modelId="{9DB7FD8A-30A2-4277-AD25-1F0FCC344D69}" type="presParOf" srcId="{2C555CA6-F20A-455D-9A5E-7A0363DC0B72}" destId="{6C4A2070-CE20-4F05-822C-9ACDBAEB6CB3}" srcOrd="3" destOrd="0" presId="urn:microsoft.com/office/officeart/2009/3/layout/DescendingProcess"/>
    <dgm:cxn modelId="{FD4AA46C-D1FD-4A11-A0CE-7E41365BF7BB}" type="presParOf" srcId="{6C4A2070-CE20-4F05-822C-9ACDBAEB6CB3}" destId="{729E231B-509B-4B84-90A7-127D17B314A6}" srcOrd="0" destOrd="0" presId="urn:microsoft.com/office/officeart/2009/3/layout/DescendingProcess"/>
    <dgm:cxn modelId="{8A9F95BE-822F-45AC-AF28-3C06B0D1A91E}" type="presParOf" srcId="{2C555CA6-F20A-455D-9A5E-7A0363DC0B72}" destId="{C077B3D2-F2BA-4F17-924E-A7FBCB393F71}" srcOrd="4" destOrd="0" presId="urn:microsoft.com/office/officeart/2009/3/layout/DescendingProcess"/>
    <dgm:cxn modelId="{17737909-373E-44AD-A667-F3D5A9349794}" type="presParOf" srcId="{2C555CA6-F20A-455D-9A5E-7A0363DC0B72}" destId="{6AFCB964-9178-4709-8443-6DA3B5275524}" srcOrd="5" destOrd="0" presId="urn:microsoft.com/office/officeart/2009/3/layout/DescendingProcess"/>
    <dgm:cxn modelId="{153DCD7F-13F4-4CFF-A93D-BD477422F9E0}" type="presParOf" srcId="{6AFCB964-9178-4709-8443-6DA3B5275524}" destId="{F471DE04-6BE7-499E-94B9-15E83E3FE69B}" srcOrd="0" destOrd="0" presId="urn:microsoft.com/office/officeart/2009/3/layout/DescendingProcess"/>
    <dgm:cxn modelId="{A24C2324-9852-4CC9-A655-CC1EE7682691}" type="presParOf" srcId="{2C555CA6-F20A-455D-9A5E-7A0363DC0B72}" destId="{2036FF80-B4F9-471D-BA2C-E2EF9D0D510A}" srcOrd="6" destOrd="0" presId="urn:microsoft.com/office/officeart/2009/3/layout/DescendingProcess"/>
    <dgm:cxn modelId="{F892A8B2-BB83-4FE5-BD47-A44A65CA2390}" type="presParOf" srcId="{2C555CA6-F20A-455D-9A5E-7A0363DC0B72}" destId="{F9FC7469-E08E-491B-B44E-AF9C7B53FF09}" srcOrd="7" destOrd="0" presId="urn:microsoft.com/office/officeart/2009/3/layout/DescendingProcess"/>
    <dgm:cxn modelId="{96C62EBE-5F96-42A5-BFC7-1CF78A704DA9}" type="presParOf" srcId="{F9FC7469-E08E-491B-B44E-AF9C7B53FF09}" destId="{D4D8AC26-605F-4289-A0C7-43B985DABE90}" srcOrd="0" destOrd="0" presId="urn:microsoft.com/office/officeart/2009/3/layout/DescendingProcess"/>
    <dgm:cxn modelId="{6FC01CAF-BFDA-4D77-9D3C-DF8B5AB8DC61}" type="presParOf" srcId="{2C555CA6-F20A-455D-9A5E-7A0363DC0B72}" destId="{8942EFD5-257A-48CC-9607-D8AF29737F52}"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EA51-A41A-4202-9800-F6253BC7BC8B}">
      <dsp:nvSpPr>
        <dsp:cNvPr id="0" name=""/>
        <dsp:cNvSpPr/>
      </dsp:nvSpPr>
      <dsp:spPr>
        <a:xfrm rot="4396374">
          <a:off x="343077" y="1078272"/>
          <a:ext cx="4677714" cy="3262122"/>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E231B-509B-4B84-90A7-127D17B314A6}">
      <dsp:nvSpPr>
        <dsp:cNvPr id="0" name=""/>
        <dsp:cNvSpPr/>
      </dsp:nvSpPr>
      <dsp:spPr>
        <a:xfrm>
          <a:off x="2055150" y="1484127"/>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71DE04-6BE7-499E-94B9-15E83E3FE69B}">
      <dsp:nvSpPr>
        <dsp:cNvPr id="0" name=""/>
        <dsp:cNvSpPr/>
      </dsp:nvSpPr>
      <dsp:spPr>
        <a:xfrm>
          <a:off x="2833852" y="2096338"/>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D8AC26-605F-4289-A0C7-43B985DABE90}">
      <dsp:nvSpPr>
        <dsp:cNvPr id="0" name=""/>
        <dsp:cNvSpPr/>
      </dsp:nvSpPr>
      <dsp:spPr>
        <a:xfrm>
          <a:off x="3470181" y="2859286"/>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56FC9-4356-47C2-AAFD-1CFCB183CAF0}">
      <dsp:nvSpPr>
        <dsp:cNvPr id="0" name=""/>
        <dsp:cNvSpPr/>
      </dsp:nvSpPr>
      <dsp:spPr>
        <a:xfrm>
          <a:off x="632375" y="0"/>
          <a:ext cx="2205397"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ctr" defTabSz="1333500">
            <a:lnSpc>
              <a:spcPct val="90000"/>
            </a:lnSpc>
            <a:spcBef>
              <a:spcPct val="0"/>
            </a:spcBef>
            <a:spcAft>
              <a:spcPct val="35000"/>
            </a:spcAft>
            <a:buNone/>
          </a:pPr>
          <a:endParaRPr lang="en-US" sz="3000" kern="1200" dirty="0"/>
        </a:p>
      </dsp:txBody>
      <dsp:txXfrm>
        <a:off x="632375" y="0"/>
        <a:ext cx="2205397" cy="866986"/>
      </dsp:txXfrm>
    </dsp:sp>
    <dsp:sp modelId="{6EC20B66-4ADE-477C-ADF4-E9988C2AA252}">
      <dsp:nvSpPr>
        <dsp:cNvPr id="0" name=""/>
        <dsp:cNvSpPr/>
      </dsp:nvSpPr>
      <dsp:spPr>
        <a:xfrm>
          <a:off x="2988783" y="1009211"/>
          <a:ext cx="3218688"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1333500">
            <a:lnSpc>
              <a:spcPct val="90000"/>
            </a:lnSpc>
            <a:spcBef>
              <a:spcPct val="0"/>
            </a:spcBef>
            <a:spcAft>
              <a:spcPct val="35000"/>
            </a:spcAft>
            <a:buNone/>
          </a:pPr>
          <a:r>
            <a:rPr lang="en-US" sz="3000" kern="1200" dirty="0"/>
            <a:t>Before interviewing</a:t>
          </a:r>
        </a:p>
      </dsp:txBody>
      <dsp:txXfrm>
        <a:off x="2988783" y="1009211"/>
        <a:ext cx="3218688" cy="866986"/>
      </dsp:txXfrm>
    </dsp:sp>
    <dsp:sp modelId="{C077B3D2-F2BA-4F17-924E-A7FBCB393F71}">
      <dsp:nvSpPr>
        <dsp:cNvPr id="0" name=""/>
        <dsp:cNvSpPr/>
      </dsp:nvSpPr>
      <dsp:spPr>
        <a:xfrm>
          <a:off x="3811762" y="1772151"/>
          <a:ext cx="330692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35000"/>
            </a:spcAft>
            <a:buNone/>
          </a:pPr>
          <a:r>
            <a:rPr lang="en-US" sz="2900" kern="1200" dirty="0"/>
            <a:t>While interviewing</a:t>
          </a:r>
        </a:p>
      </dsp:txBody>
      <dsp:txXfrm>
        <a:off x="3811762" y="1772151"/>
        <a:ext cx="3306923" cy="866986"/>
      </dsp:txXfrm>
    </dsp:sp>
    <dsp:sp modelId="{2036FF80-B4F9-471D-BA2C-E2EF9D0D510A}">
      <dsp:nvSpPr>
        <dsp:cNvPr id="0" name=""/>
        <dsp:cNvSpPr/>
      </dsp:nvSpPr>
      <dsp:spPr>
        <a:xfrm>
          <a:off x="4405308" y="2474809"/>
          <a:ext cx="292908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en-US" sz="2800" kern="1200" dirty="0"/>
            <a:t>After interviewing</a:t>
          </a:r>
        </a:p>
      </dsp:txBody>
      <dsp:txXfrm>
        <a:off x="4405308" y="2474809"/>
        <a:ext cx="2929083" cy="866986"/>
      </dsp:txXfrm>
    </dsp:sp>
    <dsp:sp modelId="{8942EFD5-257A-48CC-9607-D8AF29737F52}">
      <dsp:nvSpPr>
        <dsp:cNvPr id="0" name=""/>
        <dsp:cNvSpPr/>
      </dsp:nvSpPr>
      <dsp:spPr>
        <a:xfrm>
          <a:off x="3612642" y="4551680"/>
          <a:ext cx="2980266"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endParaRPr lang="en-US" sz="2800" kern="1200" dirty="0"/>
        </a:p>
      </dsp:txBody>
      <dsp:txXfrm>
        <a:off x="3612642" y="4551680"/>
        <a:ext cx="2980266" cy="866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EA51-A41A-4202-9800-F6253BC7BC8B}">
      <dsp:nvSpPr>
        <dsp:cNvPr id="0" name=""/>
        <dsp:cNvSpPr/>
      </dsp:nvSpPr>
      <dsp:spPr>
        <a:xfrm rot="4396374">
          <a:off x="343077" y="1078272"/>
          <a:ext cx="4677714" cy="3262122"/>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E231B-509B-4B84-90A7-127D17B314A6}">
      <dsp:nvSpPr>
        <dsp:cNvPr id="0" name=""/>
        <dsp:cNvSpPr/>
      </dsp:nvSpPr>
      <dsp:spPr>
        <a:xfrm>
          <a:off x="2055150" y="1484127"/>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71DE04-6BE7-499E-94B9-15E83E3FE69B}">
      <dsp:nvSpPr>
        <dsp:cNvPr id="0" name=""/>
        <dsp:cNvSpPr/>
      </dsp:nvSpPr>
      <dsp:spPr>
        <a:xfrm>
          <a:off x="2833852" y="2096338"/>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D8AC26-605F-4289-A0C7-43B985DABE90}">
      <dsp:nvSpPr>
        <dsp:cNvPr id="0" name=""/>
        <dsp:cNvSpPr/>
      </dsp:nvSpPr>
      <dsp:spPr>
        <a:xfrm>
          <a:off x="3470181" y="2859286"/>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56FC9-4356-47C2-AAFD-1CFCB183CAF0}">
      <dsp:nvSpPr>
        <dsp:cNvPr id="0" name=""/>
        <dsp:cNvSpPr/>
      </dsp:nvSpPr>
      <dsp:spPr>
        <a:xfrm>
          <a:off x="632375" y="0"/>
          <a:ext cx="2205397"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ctr" defTabSz="1333500">
            <a:lnSpc>
              <a:spcPct val="90000"/>
            </a:lnSpc>
            <a:spcBef>
              <a:spcPct val="0"/>
            </a:spcBef>
            <a:spcAft>
              <a:spcPct val="35000"/>
            </a:spcAft>
            <a:buNone/>
          </a:pPr>
          <a:endParaRPr lang="en-US" sz="3000" kern="1200" dirty="0"/>
        </a:p>
      </dsp:txBody>
      <dsp:txXfrm>
        <a:off x="632375" y="0"/>
        <a:ext cx="2205397" cy="866986"/>
      </dsp:txXfrm>
    </dsp:sp>
    <dsp:sp modelId="{6EC20B66-4ADE-477C-ADF4-E9988C2AA252}">
      <dsp:nvSpPr>
        <dsp:cNvPr id="0" name=""/>
        <dsp:cNvSpPr/>
      </dsp:nvSpPr>
      <dsp:spPr>
        <a:xfrm>
          <a:off x="2988783" y="1009211"/>
          <a:ext cx="3218688"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1333500">
            <a:lnSpc>
              <a:spcPct val="90000"/>
            </a:lnSpc>
            <a:spcBef>
              <a:spcPct val="0"/>
            </a:spcBef>
            <a:spcAft>
              <a:spcPct val="35000"/>
            </a:spcAft>
            <a:buNone/>
          </a:pPr>
          <a:r>
            <a:rPr lang="en-US" sz="3000" kern="1200" dirty="0"/>
            <a:t>Before interviewing</a:t>
          </a:r>
        </a:p>
      </dsp:txBody>
      <dsp:txXfrm>
        <a:off x="2988783" y="1009211"/>
        <a:ext cx="3218688" cy="866986"/>
      </dsp:txXfrm>
    </dsp:sp>
    <dsp:sp modelId="{C077B3D2-F2BA-4F17-924E-A7FBCB393F71}">
      <dsp:nvSpPr>
        <dsp:cNvPr id="0" name=""/>
        <dsp:cNvSpPr/>
      </dsp:nvSpPr>
      <dsp:spPr>
        <a:xfrm>
          <a:off x="3811762" y="1772151"/>
          <a:ext cx="330692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bg2">
                  <a:lumMod val="75000"/>
                </a:schemeClr>
              </a:solidFill>
            </a:rPr>
            <a:t>While interviewing</a:t>
          </a:r>
        </a:p>
      </dsp:txBody>
      <dsp:txXfrm>
        <a:off x="3811762" y="1772151"/>
        <a:ext cx="3306923" cy="866986"/>
      </dsp:txXfrm>
    </dsp:sp>
    <dsp:sp modelId="{2036FF80-B4F9-471D-BA2C-E2EF9D0D510A}">
      <dsp:nvSpPr>
        <dsp:cNvPr id="0" name=""/>
        <dsp:cNvSpPr/>
      </dsp:nvSpPr>
      <dsp:spPr>
        <a:xfrm>
          <a:off x="4405308" y="2474809"/>
          <a:ext cx="292908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bg2">
                  <a:lumMod val="75000"/>
                </a:schemeClr>
              </a:solidFill>
            </a:rPr>
            <a:t>After interviewing</a:t>
          </a:r>
        </a:p>
      </dsp:txBody>
      <dsp:txXfrm>
        <a:off x="4405308" y="2474809"/>
        <a:ext cx="2929083" cy="866986"/>
      </dsp:txXfrm>
    </dsp:sp>
    <dsp:sp modelId="{8942EFD5-257A-48CC-9607-D8AF29737F52}">
      <dsp:nvSpPr>
        <dsp:cNvPr id="0" name=""/>
        <dsp:cNvSpPr/>
      </dsp:nvSpPr>
      <dsp:spPr>
        <a:xfrm>
          <a:off x="3612642" y="4551680"/>
          <a:ext cx="2980266"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endParaRPr lang="en-US" sz="2800" kern="1200" dirty="0"/>
        </a:p>
      </dsp:txBody>
      <dsp:txXfrm>
        <a:off x="3612642" y="4551680"/>
        <a:ext cx="2980266" cy="8669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DD521-A905-4EC8-8B07-613DCC70682F}">
      <dsp:nvSpPr>
        <dsp:cNvPr id="0" name=""/>
        <dsp:cNvSpPr/>
      </dsp:nvSpPr>
      <dsp:spPr>
        <a:xfrm>
          <a:off x="3288771" y="1200474"/>
          <a:ext cx="1608280" cy="1608280"/>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C4CA46F-D313-47F9-A821-603EE14A8148}">
      <dsp:nvSpPr>
        <dsp:cNvPr id="0" name=""/>
        <dsp:cNvSpPr/>
      </dsp:nvSpPr>
      <dsp:spPr>
        <a:xfrm>
          <a:off x="3087736" y="0"/>
          <a:ext cx="2010350" cy="109513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What do I want to know?</a:t>
          </a:r>
        </a:p>
      </dsp:txBody>
      <dsp:txXfrm>
        <a:off x="3087736" y="0"/>
        <a:ext cx="2010350" cy="1095132"/>
      </dsp:txXfrm>
    </dsp:sp>
    <dsp:sp modelId="{D21301DD-95B3-4850-BCCD-4755EB92299E}">
      <dsp:nvSpPr>
        <dsp:cNvPr id="0" name=""/>
        <dsp:cNvSpPr/>
      </dsp:nvSpPr>
      <dsp:spPr>
        <a:xfrm>
          <a:off x="3810792" y="1501896"/>
          <a:ext cx="1608280" cy="1608280"/>
        </a:xfrm>
        <a:prstGeom prst="ellipse">
          <a:avLst/>
        </a:prstGeom>
        <a:solidFill>
          <a:schemeClr val="accent5">
            <a:alpha val="50000"/>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6F15A46-06F2-4FEE-8664-48B6BE37FD5E}">
      <dsp:nvSpPr>
        <dsp:cNvPr id="0" name=""/>
        <dsp:cNvSpPr/>
      </dsp:nvSpPr>
      <dsp:spPr>
        <a:xfrm>
          <a:off x="5457976" y="1057484"/>
          <a:ext cx="1905142" cy="119943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What is my research question?</a:t>
          </a:r>
        </a:p>
      </dsp:txBody>
      <dsp:txXfrm>
        <a:off x="5457976" y="1057484"/>
        <a:ext cx="1905142" cy="1199431"/>
      </dsp:txXfrm>
    </dsp:sp>
    <dsp:sp modelId="{C403AD3B-08E2-4BF1-A145-3C7995392CA6}">
      <dsp:nvSpPr>
        <dsp:cNvPr id="0" name=""/>
        <dsp:cNvSpPr/>
      </dsp:nvSpPr>
      <dsp:spPr>
        <a:xfrm>
          <a:off x="3810792" y="2104740"/>
          <a:ext cx="1608280" cy="1608280"/>
        </a:xfrm>
        <a:prstGeom prst="ellipse">
          <a:avLst/>
        </a:prstGeom>
        <a:solidFill>
          <a:schemeClr val="accent5">
            <a:alpha val="50000"/>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0B60B55-84EB-4A92-B78E-C2914E238A6F}">
      <dsp:nvSpPr>
        <dsp:cNvPr id="0" name=""/>
        <dsp:cNvSpPr/>
      </dsp:nvSpPr>
      <dsp:spPr>
        <a:xfrm>
          <a:off x="5538354" y="2831700"/>
          <a:ext cx="1905142" cy="13402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What does the literature say? </a:t>
          </a:r>
        </a:p>
      </dsp:txBody>
      <dsp:txXfrm>
        <a:off x="5538354" y="2831700"/>
        <a:ext cx="1905142" cy="1340233"/>
      </dsp:txXfrm>
    </dsp:sp>
    <dsp:sp modelId="{E9871F32-B258-4AAD-ACD6-F955716F0067}">
      <dsp:nvSpPr>
        <dsp:cNvPr id="0" name=""/>
        <dsp:cNvSpPr/>
      </dsp:nvSpPr>
      <dsp:spPr>
        <a:xfrm>
          <a:off x="3288771" y="2406684"/>
          <a:ext cx="1608280" cy="1608280"/>
        </a:xfrm>
        <a:prstGeom prst="ellipse">
          <a:avLst/>
        </a:prstGeom>
        <a:solidFill>
          <a:schemeClr val="accent5">
            <a:alpha val="50000"/>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C9EB02F-A4FE-42E6-8686-FB9A4ADCB6ED}">
      <dsp:nvSpPr>
        <dsp:cNvPr id="0" name=""/>
        <dsp:cNvSpPr/>
      </dsp:nvSpPr>
      <dsp:spPr>
        <a:xfrm>
          <a:off x="3087736" y="4119785"/>
          <a:ext cx="2010350" cy="109513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What should I know for this population? </a:t>
          </a:r>
        </a:p>
      </dsp:txBody>
      <dsp:txXfrm>
        <a:off x="3087736" y="4119785"/>
        <a:ext cx="2010350" cy="1095132"/>
      </dsp:txXfrm>
    </dsp:sp>
    <dsp:sp modelId="{7D51F14E-2172-46B1-8BF1-401116EE6176}">
      <dsp:nvSpPr>
        <dsp:cNvPr id="0" name=""/>
        <dsp:cNvSpPr/>
      </dsp:nvSpPr>
      <dsp:spPr>
        <a:xfrm>
          <a:off x="2766750" y="2104740"/>
          <a:ext cx="1608280" cy="1608280"/>
        </a:xfrm>
        <a:prstGeom prst="ellipse">
          <a:avLst/>
        </a:prstGeom>
        <a:solidFill>
          <a:schemeClr val="accent5">
            <a:alpha val="50000"/>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615F9CA-A8ED-48E9-8C3E-057166D61511}">
      <dsp:nvSpPr>
        <dsp:cNvPr id="0" name=""/>
        <dsp:cNvSpPr/>
      </dsp:nvSpPr>
      <dsp:spPr>
        <a:xfrm>
          <a:off x="611691" y="2841752"/>
          <a:ext cx="1905142" cy="13402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What feedback have I received so far?</a:t>
          </a:r>
        </a:p>
      </dsp:txBody>
      <dsp:txXfrm>
        <a:off x="611691" y="2841752"/>
        <a:ext cx="1905142" cy="1340233"/>
      </dsp:txXfrm>
    </dsp:sp>
    <dsp:sp modelId="{9072DE9B-EF75-4807-9A1E-B4D6D4C69D27}">
      <dsp:nvSpPr>
        <dsp:cNvPr id="0" name=""/>
        <dsp:cNvSpPr/>
      </dsp:nvSpPr>
      <dsp:spPr>
        <a:xfrm>
          <a:off x="2766750" y="1501896"/>
          <a:ext cx="1608280" cy="1608280"/>
        </a:xfrm>
        <a:prstGeom prst="ellipse">
          <a:avLst/>
        </a:prstGeom>
        <a:solidFill>
          <a:schemeClr val="accent5">
            <a:alpha val="50000"/>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6972F77-C286-4F75-84A9-AAC2E7467398}">
      <dsp:nvSpPr>
        <dsp:cNvPr id="0" name=""/>
        <dsp:cNvSpPr/>
      </dsp:nvSpPr>
      <dsp:spPr>
        <a:xfrm>
          <a:off x="321662" y="1042983"/>
          <a:ext cx="2384762" cy="13402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What have I learned from interviews so far? </a:t>
          </a:r>
        </a:p>
      </dsp:txBody>
      <dsp:txXfrm>
        <a:off x="321662" y="1042983"/>
        <a:ext cx="2384762" cy="1340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AEDFA-18D7-4BF1-A0B7-5929FD61683B}">
      <dsp:nvSpPr>
        <dsp:cNvPr id="0" name=""/>
        <dsp:cNvSpPr/>
      </dsp:nvSpPr>
      <dsp:spPr>
        <a:xfrm>
          <a:off x="281175" y="2010"/>
          <a:ext cx="4944401" cy="2084852"/>
        </a:xfrm>
        <a:prstGeom prst="rect">
          <a:avLst/>
        </a:prstGeom>
        <a:solidFill>
          <a:srgbClr val="777777">
            <a:alpha val="20000"/>
          </a:srgbClr>
        </a:solidFill>
        <a:ln w="28575">
          <a:solidFill>
            <a:srgbClr val="5A278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t" anchorCtr="0">
          <a:noAutofit/>
        </a:bodyPr>
        <a:lstStyle/>
        <a:p>
          <a:pPr marL="0" lvl="0" indent="0" algn="ctr" defTabSz="2133600">
            <a:lnSpc>
              <a:spcPct val="100000"/>
            </a:lnSpc>
            <a:spcBef>
              <a:spcPct val="0"/>
            </a:spcBef>
            <a:spcAft>
              <a:spcPct val="35000"/>
            </a:spcAft>
            <a:buNone/>
          </a:pPr>
          <a:r>
            <a:rPr lang="en-US" sz="4800" kern="1200" dirty="0"/>
            <a:t>Order</a:t>
          </a:r>
          <a:endParaRPr lang="en-US" sz="5500" kern="1200" dirty="0"/>
        </a:p>
        <a:p>
          <a:pPr marL="0" lvl="0" indent="0" algn="ctr" defTabSz="2133600">
            <a:lnSpc>
              <a:spcPct val="90000"/>
            </a:lnSpc>
            <a:spcBef>
              <a:spcPct val="0"/>
            </a:spcBef>
            <a:spcAft>
              <a:spcPct val="35000"/>
            </a:spcAft>
            <a:buNone/>
          </a:pPr>
          <a:r>
            <a:rPr lang="en-US" sz="1800" kern="1200" dirty="0"/>
            <a:t>When possible, researchers should avoid a phenomenon called “priming,” or asking an earlier question that might influence a later one.</a:t>
          </a:r>
        </a:p>
      </dsp:txBody>
      <dsp:txXfrm>
        <a:off x="281175" y="2010"/>
        <a:ext cx="4944401" cy="2084852"/>
      </dsp:txXfrm>
    </dsp:sp>
    <dsp:sp modelId="{7E203DC6-9DF2-44ED-84BD-14EAC82FABF2}">
      <dsp:nvSpPr>
        <dsp:cNvPr id="0" name=""/>
        <dsp:cNvSpPr/>
      </dsp:nvSpPr>
      <dsp:spPr>
        <a:xfrm>
          <a:off x="5573052" y="2010"/>
          <a:ext cx="4944401" cy="2084852"/>
        </a:xfrm>
        <a:prstGeom prst="rect">
          <a:avLst/>
        </a:prstGeom>
        <a:solidFill>
          <a:srgbClr val="777777">
            <a:alpha val="20000"/>
          </a:srgbClr>
        </a:solidFill>
        <a:ln w="28575">
          <a:solidFill>
            <a:srgbClr val="5A278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Arc</a:t>
          </a:r>
          <a:endParaRPr lang="en-US" sz="2400" kern="1200" dirty="0"/>
        </a:p>
        <a:p>
          <a:pPr marL="0" lvl="0" indent="0" algn="ctr" defTabSz="2133600">
            <a:lnSpc>
              <a:spcPct val="90000"/>
            </a:lnSpc>
            <a:spcBef>
              <a:spcPct val="0"/>
            </a:spcBef>
            <a:spcAft>
              <a:spcPct val="35000"/>
            </a:spcAft>
            <a:buNone/>
          </a:pPr>
          <a:r>
            <a:rPr lang="en-US" sz="1800" kern="1200" dirty="0"/>
            <a:t>Questions on similar topics should be asked at similar points in the interview, and the interview guide should generally flow. </a:t>
          </a:r>
        </a:p>
      </dsp:txBody>
      <dsp:txXfrm>
        <a:off x="5573052" y="2010"/>
        <a:ext cx="4944401" cy="2084852"/>
      </dsp:txXfrm>
    </dsp:sp>
    <dsp:sp modelId="{8ACC9161-0B1C-4855-950F-FF0DA4DBAC37}">
      <dsp:nvSpPr>
        <dsp:cNvPr id="0" name=""/>
        <dsp:cNvSpPr/>
      </dsp:nvSpPr>
      <dsp:spPr>
        <a:xfrm>
          <a:off x="2445651" y="2434338"/>
          <a:ext cx="5907325" cy="2084852"/>
        </a:xfrm>
        <a:prstGeom prst="rect">
          <a:avLst/>
        </a:prstGeom>
        <a:solidFill>
          <a:srgbClr val="777777">
            <a:alpha val="20000"/>
          </a:srgbClr>
        </a:solidFill>
        <a:ln w="28575">
          <a:solidFill>
            <a:srgbClr val="5A278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Maintaining a Spark</a:t>
          </a:r>
          <a:endParaRPr lang="en-US" sz="2500" kern="1200" dirty="0"/>
        </a:p>
        <a:p>
          <a:pPr marL="0" lvl="0" indent="0" algn="ctr" defTabSz="2133600">
            <a:lnSpc>
              <a:spcPct val="90000"/>
            </a:lnSpc>
            <a:spcBef>
              <a:spcPct val="0"/>
            </a:spcBef>
            <a:spcAft>
              <a:spcPct val="35000"/>
            </a:spcAft>
            <a:buNone/>
          </a:pPr>
          <a:r>
            <a:rPr lang="en-US" sz="1800" kern="1200" dirty="0"/>
            <a:t>It is important to maintain rapport with participants. Build rapport at the beginning; ask deep questions later in the interview  when the participant is more ready to share.</a:t>
          </a:r>
        </a:p>
      </dsp:txBody>
      <dsp:txXfrm>
        <a:off x="2445651" y="2434338"/>
        <a:ext cx="5907325" cy="20848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EA51-A41A-4202-9800-F6253BC7BC8B}">
      <dsp:nvSpPr>
        <dsp:cNvPr id="0" name=""/>
        <dsp:cNvSpPr/>
      </dsp:nvSpPr>
      <dsp:spPr>
        <a:xfrm rot="4396374">
          <a:off x="343077" y="1078272"/>
          <a:ext cx="4677714" cy="3262122"/>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E231B-509B-4B84-90A7-127D17B314A6}">
      <dsp:nvSpPr>
        <dsp:cNvPr id="0" name=""/>
        <dsp:cNvSpPr/>
      </dsp:nvSpPr>
      <dsp:spPr>
        <a:xfrm>
          <a:off x="2055150" y="1484127"/>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71DE04-6BE7-499E-94B9-15E83E3FE69B}">
      <dsp:nvSpPr>
        <dsp:cNvPr id="0" name=""/>
        <dsp:cNvSpPr/>
      </dsp:nvSpPr>
      <dsp:spPr>
        <a:xfrm>
          <a:off x="2833852" y="2096338"/>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D8AC26-605F-4289-A0C7-43B985DABE90}">
      <dsp:nvSpPr>
        <dsp:cNvPr id="0" name=""/>
        <dsp:cNvSpPr/>
      </dsp:nvSpPr>
      <dsp:spPr>
        <a:xfrm>
          <a:off x="3470181" y="2859286"/>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56FC9-4356-47C2-AAFD-1CFCB183CAF0}">
      <dsp:nvSpPr>
        <dsp:cNvPr id="0" name=""/>
        <dsp:cNvSpPr/>
      </dsp:nvSpPr>
      <dsp:spPr>
        <a:xfrm>
          <a:off x="632375" y="0"/>
          <a:ext cx="2205397"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ctr" defTabSz="1333500">
            <a:lnSpc>
              <a:spcPct val="90000"/>
            </a:lnSpc>
            <a:spcBef>
              <a:spcPct val="0"/>
            </a:spcBef>
            <a:spcAft>
              <a:spcPct val="35000"/>
            </a:spcAft>
            <a:buNone/>
          </a:pPr>
          <a:endParaRPr lang="en-US" sz="3000" kern="1200" dirty="0"/>
        </a:p>
      </dsp:txBody>
      <dsp:txXfrm>
        <a:off x="632375" y="0"/>
        <a:ext cx="2205397" cy="866986"/>
      </dsp:txXfrm>
    </dsp:sp>
    <dsp:sp modelId="{6EC20B66-4ADE-477C-ADF4-E9988C2AA252}">
      <dsp:nvSpPr>
        <dsp:cNvPr id="0" name=""/>
        <dsp:cNvSpPr/>
      </dsp:nvSpPr>
      <dsp:spPr>
        <a:xfrm>
          <a:off x="2988783" y="1009211"/>
          <a:ext cx="3218688"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bg2">
                  <a:lumMod val="75000"/>
                </a:schemeClr>
              </a:solidFill>
            </a:rPr>
            <a:t>Before interviewing</a:t>
          </a:r>
        </a:p>
      </dsp:txBody>
      <dsp:txXfrm>
        <a:off x="2988783" y="1009211"/>
        <a:ext cx="3218688" cy="866986"/>
      </dsp:txXfrm>
    </dsp:sp>
    <dsp:sp modelId="{C077B3D2-F2BA-4F17-924E-A7FBCB393F71}">
      <dsp:nvSpPr>
        <dsp:cNvPr id="0" name=""/>
        <dsp:cNvSpPr/>
      </dsp:nvSpPr>
      <dsp:spPr>
        <a:xfrm>
          <a:off x="3811762" y="1772151"/>
          <a:ext cx="330692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tx1"/>
              </a:solidFill>
            </a:rPr>
            <a:t>While interviewing</a:t>
          </a:r>
        </a:p>
      </dsp:txBody>
      <dsp:txXfrm>
        <a:off x="3811762" y="1772151"/>
        <a:ext cx="3306923" cy="866986"/>
      </dsp:txXfrm>
    </dsp:sp>
    <dsp:sp modelId="{2036FF80-B4F9-471D-BA2C-E2EF9D0D510A}">
      <dsp:nvSpPr>
        <dsp:cNvPr id="0" name=""/>
        <dsp:cNvSpPr/>
      </dsp:nvSpPr>
      <dsp:spPr>
        <a:xfrm>
          <a:off x="4405308" y="2474809"/>
          <a:ext cx="292908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bg2">
                  <a:lumMod val="75000"/>
                </a:schemeClr>
              </a:solidFill>
            </a:rPr>
            <a:t>After interviewing</a:t>
          </a:r>
        </a:p>
      </dsp:txBody>
      <dsp:txXfrm>
        <a:off x="4405308" y="2474809"/>
        <a:ext cx="2929083" cy="866986"/>
      </dsp:txXfrm>
    </dsp:sp>
    <dsp:sp modelId="{8942EFD5-257A-48CC-9607-D8AF29737F52}">
      <dsp:nvSpPr>
        <dsp:cNvPr id="0" name=""/>
        <dsp:cNvSpPr/>
      </dsp:nvSpPr>
      <dsp:spPr>
        <a:xfrm>
          <a:off x="3612642" y="4551680"/>
          <a:ext cx="2980266"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endParaRPr lang="en-US" sz="2800" kern="1200" dirty="0"/>
        </a:p>
      </dsp:txBody>
      <dsp:txXfrm>
        <a:off x="3612642" y="4551680"/>
        <a:ext cx="2980266" cy="8669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5A510-31A6-4CB5-A198-7A81866ED06E}">
      <dsp:nvSpPr>
        <dsp:cNvPr id="0" name=""/>
        <dsp:cNvSpPr/>
      </dsp:nvSpPr>
      <dsp:spPr>
        <a:xfrm>
          <a:off x="3135077" y="2048691"/>
          <a:ext cx="1625600" cy="16256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en-US" sz="2300" kern="1200" dirty="0"/>
            <a:t>Conducting interviews</a:t>
          </a:r>
        </a:p>
      </dsp:txBody>
      <dsp:txXfrm>
        <a:off x="3214432" y="2128046"/>
        <a:ext cx="1466890" cy="1466890"/>
      </dsp:txXfrm>
    </dsp:sp>
    <dsp:sp modelId="{AA112387-0369-4A60-A6F8-22BFB629A353}">
      <dsp:nvSpPr>
        <dsp:cNvPr id="0" name=""/>
        <dsp:cNvSpPr/>
      </dsp:nvSpPr>
      <dsp:spPr>
        <a:xfrm rot="16217127">
          <a:off x="3619571" y="1714675"/>
          <a:ext cx="668040" cy="0"/>
        </a:xfrm>
        <a:custGeom>
          <a:avLst/>
          <a:gdLst/>
          <a:ahLst/>
          <a:cxnLst/>
          <a:rect l="0" t="0" r="0" b="0"/>
          <a:pathLst>
            <a:path>
              <a:moveTo>
                <a:pt x="0" y="0"/>
              </a:moveTo>
              <a:lnTo>
                <a:pt x="668040" y="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02CA8D-2B13-4047-A0B1-08A408D82284}">
      <dsp:nvSpPr>
        <dsp:cNvPr id="0" name=""/>
        <dsp:cNvSpPr/>
      </dsp:nvSpPr>
      <dsp:spPr>
        <a:xfrm>
          <a:off x="3125104" y="291507"/>
          <a:ext cx="1665727" cy="108915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n-US" sz="2900" kern="1200" dirty="0"/>
            <a:t>Taking notes</a:t>
          </a:r>
        </a:p>
      </dsp:txBody>
      <dsp:txXfrm>
        <a:off x="3178272" y="344675"/>
        <a:ext cx="1559391" cy="982816"/>
      </dsp:txXfrm>
    </dsp:sp>
    <dsp:sp modelId="{5F0F5043-097C-4E2E-9776-35A2C709F237}">
      <dsp:nvSpPr>
        <dsp:cNvPr id="0" name=""/>
        <dsp:cNvSpPr/>
      </dsp:nvSpPr>
      <dsp:spPr>
        <a:xfrm rot="2302725">
          <a:off x="4667964" y="3771612"/>
          <a:ext cx="858151" cy="0"/>
        </a:xfrm>
        <a:custGeom>
          <a:avLst/>
          <a:gdLst/>
          <a:ahLst/>
          <a:cxnLst/>
          <a:rect l="0" t="0" r="0" b="0"/>
          <a:pathLst>
            <a:path>
              <a:moveTo>
                <a:pt x="0" y="0"/>
              </a:moveTo>
              <a:lnTo>
                <a:pt x="858151" y="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A6146E-CE4B-4B1F-824D-7BDBE8B366A1}">
      <dsp:nvSpPr>
        <dsp:cNvPr id="0" name=""/>
        <dsp:cNvSpPr/>
      </dsp:nvSpPr>
      <dsp:spPr>
        <a:xfrm>
          <a:off x="5085325" y="4038007"/>
          <a:ext cx="2071371" cy="108915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n-US" sz="2900" kern="1200" dirty="0"/>
            <a:t>Asking questions</a:t>
          </a:r>
        </a:p>
      </dsp:txBody>
      <dsp:txXfrm>
        <a:off x="5138493" y="4091175"/>
        <a:ext cx="1965035" cy="982816"/>
      </dsp:txXfrm>
    </dsp:sp>
    <dsp:sp modelId="{548BE181-D40C-4D12-9CDE-DADFC767DA98}">
      <dsp:nvSpPr>
        <dsp:cNvPr id="0" name=""/>
        <dsp:cNvSpPr/>
      </dsp:nvSpPr>
      <dsp:spPr>
        <a:xfrm rot="8481648">
          <a:off x="2383812" y="3774629"/>
          <a:ext cx="843599" cy="0"/>
        </a:xfrm>
        <a:custGeom>
          <a:avLst/>
          <a:gdLst/>
          <a:ahLst/>
          <a:cxnLst/>
          <a:rect l="0" t="0" r="0" b="0"/>
          <a:pathLst>
            <a:path>
              <a:moveTo>
                <a:pt x="0" y="0"/>
              </a:moveTo>
              <a:lnTo>
                <a:pt x="843599" y="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FB94D6-C7F2-408F-BA68-76CD7153AE6E}">
      <dsp:nvSpPr>
        <dsp:cNvPr id="0" name=""/>
        <dsp:cNvSpPr/>
      </dsp:nvSpPr>
      <dsp:spPr>
        <a:xfrm>
          <a:off x="971303" y="4038007"/>
          <a:ext cx="1647244" cy="108915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n-US" sz="2900" kern="1200" dirty="0"/>
            <a:t>Listening actively</a:t>
          </a:r>
        </a:p>
      </dsp:txBody>
      <dsp:txXfrm>
        <a:off x="1024471" y="4091175"/>
        <a:ext cx="1540908" cy="9828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EA51-A41A-4202-9800-F6253BC7BC8B}">
      <dsp:nvSpPr>
        <dsp:cNvPr id="0" name=""/>
        <dsp:cNvSpPr/>
      </dsp:nvSpPr>
      <dsp:spPr>
        <a:xfrm rot="4396374">
          <a:off x="343077" y="1078272"/>
          <a:ext cx="4677714" cy="3262122"/>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E231B-509B-4B84-90A7-127D17B314A6}">
      <dsp:nvSpPr>
        <dsp:cNvPr id="0" name=""/>
        <dsp:cNvSpPr/>
      </dsp:nvSpPr>
      <dsp:spPr>
        <a:xfrm>
          <a:off x="2055150" y="1484127"/>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71DE04-6BE7-499E-94B9-15E83E3FE69B}">
      <dsp:nvSpPr>
        <dsp:cNvPr id="0" name=""/>
        <dsp:cNvSpPr/>
      </dsp:nvSpPr>
      <dsp:spPr>
        <a:xfrm>
          <a:off x="2833852" y="2096338"/>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D8AC26-605F-4289-A0C7-43B985DABE90}">
      <dsp:nvSpPr>
        <dsp:cNvPr id="0" name=""/>
        <dsp:cNvSpPr/>
      </dsp:nvSpPr>
      <dsp:spPr>
        <a:xfrm>
          <a:off x="3470181" y="2859286"/>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56FC9-4356-47C2-AAFD-1CFCB183CAF0}">
      <dsp:nvSpPr>
        <dsp:cNvPr id="0" name=""/>
        <dsp:cNvSpPr/>
      </dsp:nvSpPr>
      <dsp:spPr>
        <a:xfrm>
          <a:off x="632375" y="0"/>
          <a:ext cx="2205397"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ctr" defTabSz="1333500">
            <a:lnSpc>
              <a:spcPct val="90000"/>
            </a:lnSpc>
            <a:spcBef>
              <a:spcPct val="0"/>
            </a:spcBef>
            <a:spcAft>
              <a:spcPct val="35000"/>
            </a:spcAft>
            <a:buNone/>
          </a:pPr>
          <a:endParaRPr lang="en-US" sz="3000" kern="1200" dirty="0"/>
        </a:p>
      </dsp:txBody>
      <dsp:txXfrm>
        <a:off x="632375" y="0"/>
        <a:ext cx="2205397" cy="866986"/>
      </dsp:txXfrm>
    </dsp:sp>
    <dsp:sp modelId="{6EC20B66-4ADE-477C-ADF4-E9988C2AA252}">
      <dsp:nvSpPr>
        <dsp:cNvPr id="0" name=""/>
        <dsp:cNvSpPr/>
      </dsp:nvSpPr>
      <dsp:spPr>
        <a:xfrm>
          <a:off x="2988783" y="1009211"/>
          <a:ext cx="3218688"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bg2">
                  <a:lumMod val="75000"/>
                </a:schemeClr>
              </a:solidFill>
            </a:rPr>
            <a:t>Before interviewing</a:t>
          </a:r>
        </a:p>
      </dsp:txBody>
      <dsp:txXfrm>
        <a:off x="2988783" y="1009211"/>
        <a:ext cx="3218688" cy="866986"/>
      </dsp:txXfrm>
    </dsp:sp>
    <dsp:sp modelId="{C077B3D2-F2BA-4F17-924E-A7FBCB393F71}">
      <dsp:nvSpPr>
        <dsp:cNvPr id="0" name=""/>
        <dsp:cNvSpPr/>
      </dsp:nvSpPr>
      <dsp:spPr>
        <a:xfrm>
          <a:off x="3811762" y="1772151"/>
          <a:ext cx="330692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bg2">
                  <a:lumMod val="75000"/>
                </a:schemeClr>
              </a:solidFill>
            </a:rPr>
            <a:t>While interviewing</a:t>
          </a:r>
        </a:p>
      </dsp:txBody>
      <dsp:txXfrm>
        <a:off x="3811762" y="1772151"/>
        <a:ext cx="3306923" cy="866986"/>
      </dsp:txXfrm>
    </dsp:sp>
    <dsp:sp modelId="{2036FF80-B4F9-471D-BA2C-E2EF9D0D510A}">
      <dsp:nvSpPr>
        <dsp:cNvPr id="0" name=""/>
        <dsp:cNvSpPr/>
      </dsp:nvSpPr>
      <dsp:spPr>
        <a:xfrm>
          <a:off x="4405308" y="2474809"/>
          <a:ext cx="292908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After interviewing</a:t>
          </a:r>
        </a:p>
      </dsp:txBody>
      <dsp:txXfrm>
        <a:off x="4405308" y="2474809"/>
        <a:ext cx="2929083" cy="866986"/>
      </dsp:txXfrm>
    </dsp:sp>
    <dsp:sp modelId="{8942EFD5-257A-48CC-9607-D8AF29737F52}">
      <dsp:nvSpPr>
        <dsp:cNvPr id="0" name=""/>
        <dsp:cNvSpPr/>
      </dsp:nvSpPr>
      <dsp:spPr>
        <a:xfrm>
          <a:off x="3612642" y="4551680"/>
          <a:ext cx="2980266"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endParaRPr lang="en-US" sz="2800" kern="1200" dirty="0"/>
        </a:p>
      </dsp:txBody>
      <dsp:txXfrm>
        <a:off x="3612642" y="4551680"/>
        <a:ext cx="2980266" cy="8669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3D653-F814-4703-9095-5F23DCC1D1E4}">
      <dsp:nvSpPr>
        <dsp:cNvPr id="0" name=""/>
        <dsp:cNvSpPr/>
      </dsp:nvSpPr>
      <dsp:spPr>
        <a:xfrm>
          <a:off x="4408491" y="1749908"/>
          <a:ext cx="3872753" cy="224043"/>
        </a:xfrm>
        <a:custGeom>
          <a:avLst/>
          <a:gdLst/>
          <a:ahLst/>
          <a:cxnLst/>
          <a:rect l="0" t="0" r="0" b="0"/>
          <a:pathLst>
            <a:path>
              <a:moveTo>
                <a:pt x="0" y="0"/>
              </a:moveTo>
              <a:lnTo>
                <a:pt x="0" y="112021"/>
              </a:lnTo>
              <a:lnTo>
                <a:pt x="3872753" y="112021"/>
              </a:lnTo>
              <a:lnTo>
                <a:pt x="3872753"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298EE5-F5B1-49CF-8FA6-C8736D0AA394}">
      <dsp:nvSpPr>
        <dsp:cNvPr id="0" name=""/>
        <dsp:cNvSpPr/>
      </dsp:nvSpPr>
      <dsp:spPr>
        <a:xfrm>
          <a:off x="4408491" y="1749908"/>
          <a:ext cx="2581835" cy="224043"/>
        </a:xfrm>
        <a:custGeom>
          <a:avLst/>
          <a:gdLst/>
          <a:ahLst/>
          <a:cxnLst/>
          <a:rect l="0" t="0" r="0" b="0"/>
          <a:pathLst>
            <a:path>
              <a:moveTo>
                <a:pt x="0" y="0"/>
              </a:moveTo>
              <a:lnTo>
                <a:pt x="0" y="112021"/>
              </a:lnTo>
              <a:lnTo>
                <a:pt x="2581835" y="112021"/>
              </a:lnTo>
              <a:lnTo>
                <a:pt x="2581835"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40611-C54B-4971-8DFC-7EE04379BD5D}">
      <dsp:nvSpPr>
        <dsp:cNvPr id="0" name=""/>
        <dsp:cNvSpPr/>
      </dsp:nvSpPr>
      <dsp:spPr>
        <a:xfrm>
          <a:off x="4408491" y="1749908"/>
          <a:ext cx="1290917" cy="224043"/>
        </a:xfrm>
        <a:custGeom>
          <a:avLst/>
          <a:gdLst/>
          <a:ahLst/>
          <a:cxnLst/>
          <a:rect l="0" t="0" r="0" b="0"/>
          <a:pathLst>
            <a:path>
              <a:moveTo>
                <a:pt x="0" y="0"/>
              </a:moveTo>
              <a:lnTo>
                <a:pt x="0" y="112021"/>
              </a:lnTo>
              <a:lnTo>
                <a:pt x="1290917" y="112021"/>
              </a:lnTo>
              <a:lnTo>
                <a:pt x="1290917"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EB6491-4A21-4223-A0F5-F89A0B93D836}">
      <dsp:nvSpPr>
        <dsp:cNvPr id="0" name=""/>
        <dsp:cNvSpPr/>
      </dsp:nvSpPr>
      <dsp:spPr>
        <a:xfrm>
          <a:off x="4362771" y="1749908"/>
          <a:ext cx="91440" cy="224043"/>
        </a:xfrm>
        <a:custGeom>
          <a:avLst/>
          <a:gdLst/>
          <a:ahLst/>
          <a:cxnLst/>
          <a:rect l="0" t="0" r="0" b="0"/>
          <a:pathLst>
            <a:path>
              <a:moveTo>
                <a:pt x="45720" y="0"/>
              </a:moveTo>
              <a:lnTo>
                <a:pt x="4572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042C80-1788-4752-A972-451AA2C64B98}">
      <dsp:nvSpPr>
        <dsp:cNvPr id="0" name=""/>
        <dsp:cNvSpPr/>
      </dsp:nvSpPr>
      <dsp:spPr>
        <a:xfrm>
          <a:off x="3117573" y="1749908"/>
          <a:ext cx="1290917" cy="224043"/>
        </a:xfrm>
        <a:custGeom>
          <a:avLst/>
          <a:gdLst/>
          <a:ahLst/>
          <a:cxnLst/>
          <a:rect l="0" t="0" r="0" b="0"/>
          <a:pathLst>
            <a:path>
              <a:moveTo>
                <a:pt x="1290917" y="0"/>
              </a:moveTo>
              <a:lnTo>
                <a:pt x="1290917" y="112021"/>
              </a:lnTo>
              <a:lnTo>
                <a:pt x="0" y="112021"/>
              </a:lnTo>
              <a:lnTo>
                <a:pt x="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915389-1699-49FD-8908-F1B5E2FE6417}">
      <dsp:nvSpPr>
        <dsp:cNvPr id="0" name=""/>
        <dsp:cNvSpPr/>
      </dsp:nvSpPr>
      <dsp:spPr>
        <a:xfrm>
          <a:off x="1826655" y="1749908"/>
          <a:ext cx="2581835" cy="224043"/>
        </a:xfrm>
        <a:custGeom>
          <a:avLst/>
          <a:gdLst/>
          <a:ahLst/>
          <a:cxnLst/>
          <a:rect l="0" t="0" r="0" b="0"/>
          <a:pathLst>
            <a:path>
              <a:moveTo>
                <a:pt x="2581835" y="0"/>
              </a:moveTo>
              <a:lnTo>
                <a:pt x="2581835" y="112021"/>
              </a:lnTo>
              <a:lnTo>
                <a:pt x="0" y="112021"/>
              </a:lnTo>
              <a:lnTo>
                <a:pt x="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E17765-4930-4E0F-8975-E2411DEA01E2}">
      <dsp:nvSpPr>
        <dsp:cNvPr id="0" name=""/>
        <dsp:cNvSpPr/>
      </dsp:nvSpPr>
      <dsp:spPr>
        <a:xfrm>
          <a:off x="535737" y="1749908"/>
          <a:ext cx="3872753" cy="224043"/>
        </a:xfrm>
        <a:custGeom>
          <a:avLst/>
          <a:gdLst/>
          <a:ahLst/>
          <a:cxnLst/>
          <a:rect l="0" t="0" r="0" b="0"/>
          <a:pathLst>
            <a:path>
              <a:moveTo>
                <a:pt x="3872753" y="0"/>
              </a:moveTo>
              <a:lnTo>
                <a:pt x="3872753" y="112021"/>
              </a:lnTo>
              <a:lnTo>
                <a:pt x="0" y="112021"/>
              </a:lnTo>
              <a:lnTo>
                <a:pt x="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0FF335-0167-44D5-8637-A2BD19209420}">
      <dsp:nvSpPr>
        <dsp:cNvPr id="0" name=""/>
        <dsp:cNvSpPr/>
      </dsp:nvSpPr>
      <dsp:spPr>
        <a:xfrm>
          <a:off x="1058186" y="1216471"/>
          <a:ext cx="6700610" cy="533437"/>
        </a:xfrm>
        <a:prstGeom prst="rect">
          <a:avLst/>
        </a:prstGeom>
        <a:solidFill>
          <a:schemeClr val="accent3">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Descriptive Code</a:t>
          </a:r>
          <a:r>
            <a:rPr lang="en-US" sz="2000" kern="1200" dirty="0">
              <a:solidFill>
                <a:schemeClr val="tx1"/>
              </a:solidFill>
            </a:rPr>
            <a:t>: </a:t>
          </a:r>
          <a:r>
            <a:rPr lang="en-US" sz="2000" kern="1200" dirty="0">
              <a:solidFill>
                <a:schemeClr val="tx1"/>
              </a:solidFill>
              <a:highlight>
                <a:srgbClr val="FFFF00"/>
              </a:highlight>
            </a:rPr>
            <a:t>“College characteristics”</a:t>
          </a:r>
        </a:p>
      </dsp:txBody>
      <dsp:txXfrm>
        <a:off x="1058186" y="1216471"/>
        <a:ext cx="6700610" cy="533437"/>
      </dsp:txXfrm>
    </dsp:sp>
    <dsp:sp modelId="{91DE63B2-5090-4CD2-A2F3-D8F9D6BCEABD}">
      <dsp:nvSpPr>
        <dsp:cNvPr id="0" name=""/>
        <dsp:cNvSpPr/>
      </dsp:nvSpPr>
      <dsp:spPr>
        <a:xfrm>
          <a:off x="2300"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b="1" kern="1200" dirty="0">
              <a:solidFill>
                <a:schemeClr val="tx1"/>
              </a:solidFill>
            </a:rPr>
            <a:t>  </a:t>
          </a:r>
        </a:p>
      </dsp:txBody>
      <dsp:txXfrm>
        <a:off x="2300" y="1973952"/>
        <a:ext cx="1066874" cy="533437"/>
      </dsp:txXfrm>
    </dsp:sp>
    <dsp:sp modelId="{B41815C8-7212-4A9E-92F2-F86752356EE8}">
      <dsp:nvSpPr>
        <dsp:cNvPr id="0" name=""/>
        <dsp:cNvSpPr/>
      </dsp:nvSpPr>
      <dsp:spPr>
        <a:xfrm>
          <a:off x="1293218"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highlight>
                <a:srgbClr val="00FF00"/>
              </a:highlight>
            </a:rPr>
            <a:t> </a:t>
          </a:r>
        </a:p>
      </dsp:txBody>
      <dsp:txXfrm>
        <a:off x="1293218" y="1973952"/>
        <a:ext cx="1066874" cy="533437"/>
      </dsp:txXfrm>
    </dsp:sp>
    <dsp:sp modelId="{94E399C0-5511-4FA4-8764-6057269AA58E}">
      <dsp:nvSpPr>
        <dsp:cNvPr id="0" name=""/>
        <dsp:cNvSpPr/>
      </dsp:nvSpPr>
      <dsp:spPr>
        <a:xfrm>
          <a:off x="2584136"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highlight>
                <a:srgbClr val="FF00FF"/>
              </a:highlight>
            </a:rPr>
            <a:t> </a:t>
          </a:r>
        </a:p>
      </dsp:txBody>
      <dsp:txXfrm>
        <a:off x="2584136" y="1973952"/>
        <a:ext cx="1066874" cy="533437"/>
      </dsp:txXfrm>
    </dsp:sp>
    <dsp:sp modelId="{F416AB4A-ECEE-4392-B538-7503DFD3DEA8}">
      <dsp:nvSpPr>
        <dsp:cNvPr id="0" name=""/>
        <dsp:cNvSpPr/>
      </dsp:nvSpPr>
      <dsp:spPr>
        <a:xfrm>
          <a:off x="3875054"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highlight>
                <a:srgbClr val="00FFFF"/>
              </a:highlight>
            </a:rPr>
            <a:t>   </a:t>
          </a:r>
        </a:p>
      </dsp:txBody>
      <dsp:txXfrm>
        <a:off x="3875054" y="1973952"/>
        <a:ext cx="1066874" cy="533437"/>
      </dsp:txXfrm>
    </dsp:sp>
    <dsp:sp modelId="{B61AF7C9-A3A1-48A2-A657-C63C910A1A6C}">
      <dsp:nvSpPr>
        <dsp:cNvPr id="0" name=""/>
        <dsp:cNvSpPr/>
      </dsp:nvSpPr>
      <dsp:spPr>
        <a:xfrm>
          <a:off x="5165972"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highlight>
                <a:srgbClr val="FF0000"/>
              </a:highlight>
            </a:rPr>
            <a:t> </a:t>
          </a:r>
        </a:p>
      </dsp:txBody>
      <dsp:txXfrm>
        <a:off x="5165972" y="1973952"/>
        <a:ext cx="1066874" cy="533437"/>
      </dsp:txXfrm>
    </dsp:sp>
    <dsp:sp modelId="{2DE57AB5-4FB5-4FF4-8874-B38BDB89684F}">
      <dsp:nvSpPr>
        <dsp:cNvPr id="0" name=""/>
        <dsp:cNvSpPr/>
      </dsp:nvSpPr>
      <dsp:spPr>
        <a:xfrm>
          <a:off x="6456890"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highlight>
                <a:srgbClr val="FFFFFF"/>
              </a:highlight>
            </a:rPr>
            <a:t> </a:t>
          </a:r>
        </a:p>
      </dsp:txBody>
      <dsp:txXfrm>
        <a:off x="6456890" y="1973952"/>
        <a:ext cx="1066874" cy="533437"/>
      </dsp:txXfrm>
    </dsp:sp>
    <dsp:sp modelId="{A30B469F-C696-4477-8681-8BD7DE2EDFF0}">
      <dsp:nvSpPr>
        <dsp:cNvPr id="0" name=""/>
        <dsp:cNvSpPr/>
      </dsp:nvSpPr>
      <dsp:spPr>
        <a:xfrm>
          <a:off x="7747808"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bg1"/>
              </a:solidFill>
              <a:highlight>
                <a:srgbClr val="0000FF"/>
              </a:highlight>
            </a:rPr>
            <a:t> </a:t>
          </a:r>
        </a:p>
      </dsp:txBody>
      <dsp:txXfrm>
        <a:off x="7747808" y="1973952"/>
        <a:ext cx="1066874" cy="5334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3D653-F814-4703-9095-5F23DCC1D1E4}">
      <dsp:nvSpPr>
        <dsp:cNvPr id="0" name=""/>
        <dsp:cNvSpPr/>
      </dsp:nvSpPr>
      <dsp:spPr>
        <a:xfrm>
          <a:off x="4408491" y="1749908"/>
          <a:ext cx="3872753" cy="224043"/>
        </a:xfrm>
        <a:custGeom>
          <a:avLst/>
          <a:gdLst/>
          <a:ahLst/>
          <a:cxnLst/>
          <a:rect l="0" t="0" r="0" b="0"/>
          <a:pathLst>
            <a:path>
              <a:moveTo>
                <a:pt x="0" y="0"/>
              </a:moveTo>
              <a:lnTo>
                <a:pt x="0" y="112021"/>
              </a:lnTo>
              <a:lnTo>
                <a:pt x="3872753" y="112021"/>
              </a:lnTo>
              <a:lnTo>
                <a:pt x="3872753"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298EE5-F5B1-49CF-8FA6-C8736D0AA394}">
      <dsp:nvSpPr>
        <dsp:cNvPr id="0" name=""/>
        <dsp:cNvSpPr/>
      </dsp:nvSpPr>
      <dsp:spPr>
        <a:xfrm>
          <a:off x="4408491" y="1749908"/>
          <a:ext cx="2581835" cy="224043"/>
        </a:xfrm>
        <a:custGeom>
          <a:avLst/>
          <a:gdLst/>
          <a:ahLst/>
          <a:cxnLst/>
          <a:rect l="0" t="0" r="0" b="0"/>
          <a:pathLst>
            <a:path>
              <a:moveTo>
                <a:pt x="0" y="0"/>
              </a:moveTo>
              <a:lnTo>
                <a:pt x="0" y="112021"/>
              </a:lnTo>
              <a:lnTo>
                <a:pt x="2581835" y="112021"/>
              </a:lnTo>
              <a:lnTo>
                <a:pt x="2581835"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40611-C54B-4971-8DFC-7EE04379BD5D}">
      <dsp:nvSpPr>
        <dsp:cNvPr id="0" name=""/>
        <dsp:cNvSpPr/>
      </dsp:nvSpPr>
      <dsp:spPr>
        <a:xfrm>
          <a:off x="4408491" y="1749908"/>
          <a:ext cx="1290917" cy="224043"/>
        </a:xfrm>
        <a:custGeom>
          <a:avLst/>
          <a:gdLst/>
          <a:ahLst/>
          <a:cxnLst/>
          <a:rect l="0" t="0" r="0" b="0"/>
          <a:pathLst>
            <a:path>
              <a:moveTo>
                <a:pt x="0" y="0"/>
              </a:moveTo>
              <a:lnTo>
                <a:pt x="0" y="112021"/>
              </a:lnTo>
              <a:lnTo>
                <a:pt x="1290917" y="112021"/>
              </a:lnTo>
              <a:lnTo>
                <a:pt x="1290917"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EB6491-4A21-4223-A0F5-F89A0B93D836}">
      <dsp:nvSpPr>
        <dsp:cNvPr id="0" name=""/>
        <dsp:cNvSpPr/>
      </dsp:nvSpPr>
      <dsp:spPr>
        <a:xfrm>
          <a:off x="4362771" y="1749908"/>
          <a:ext cx="91440" cy="224043"/>
        </a:xfrm>
        <a:custGeom>
          <a:avLst/>
          <a:gdLst/>
          <a:ahLst/>
          <a:cxnLst/>
          <a:rect l="0" t="0" r="0" b="0"/>
          <a:pathLst>
            <a:path>
              <a:moveTo>
                <a:pt x="45720" y="0"/>
              </a:moveTo>
              <a:lnTo>
                <a:pt x="4572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042C80-1788-4752-A972-451AA2C64B98}">
      <dsp:nvSpPr>
        <dsp:cNvPr id="0" name=""/>
        <dsp:cNvSpPr/>
      </dsp:nvSpPr>
      <dsp:spPr>
        <a:xfrm>
          <a:off x="3117573" y="1749908"/>
          <a:ext cx="1290917" cy="224043"/>
        </a:xfrm>
        <a:custGeom>
          <a:avLst/>
          <a:gdLst/>
          <a:ahLst/>
          <a:cxnLst/>
          <a:rect l="0" t="0" r="0" b="0"/>
          <a:pathLst>
            <a:path>
              <a:moveTo>
                <a:pt x="1290917" y="0"/>
              </a:moveTo>
              <a:lnTo>
                <a:pt x="1290917" y="112021"/>
              </a:lnTo>
              <a:lnTo>
                <a:pt x="0" y="112021"/>
              </a:lnTo>
              <a:lnTo>
                <a:pt x="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915389-1699-49FD-8908-F1B5E2FE6417}">
      <dsp:nvSpPr>
        <dsp:cNvPr id="0" name=""/>
        <dsp:cNvSpPr/>
      </dsp:nvSpPr>
      <dsp:spPr>
        <a:xfrm>
          <a:off x="1826655" y="1749908"/>
          <a:ext cx="2581835" cy="224043"/>
        </a:xfrm>
        <a:custGeom>
          <a:avLst/>
          <a:gdLst/>
          <a:ahLst/>
          <a:cxnLst/>
          <a:rect l="0" t="0" r="0" b="0"/>
          <a:pathLst>
            <a:path>
              <a:moveTo>
                <a:pt x="2581835" y="0"/>
              </a:moveTo>
              <a:lnTo>
                <a:pt x="2581835" y="112021"/>
              </a:lnTo>
              <a:lnTo>
                <a:pt x="0" y="112021"/>
              </a:lnTo>
              <a:lnTo>
                <a:pt x="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E17765-4930-4E0F-8975-E2411DEA01E2}">
      <dsp:nvSpPr>
        <dsp:cNvPr id="0" name=""/>
        <dsp:cNvSpPr/>
      </dsp:nvSpPr>
      <dsp:spPr>
        <a:xfrm>
          <a:off x="535737" y="1749908"/>
          <a:ext cx="3872753" cy="224043"/>
        </a:xfrm>
        <a:custGeom>
          <a:avLst/>
          <a:gdLst/>
          <a:ahLst/>
          <a:cxnLst/>
          <a:rect l="0" t="0" r="0" b="0"/>
          <a:pathLst>
            <a:path>
              <a:moveTo>
                <a:pt x="3872753" y="0"/>
              </a:moveTo>
              <a:lnTo>
                <a:pt x="3872753" y="112021"/>
              </a:lnTo>
              <a:lnTo>
                <a:pt x="0" y="112021"/>
              </a:lnTo>
              <a:lnTo>
                <a:pt x="0" y="224043"/>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0FF335-0167-44D5-8637-A2BD19209420}">
      <dsp:nvSpPr>
        <dsp:cNvPr id="0" name=""/>
        <dsp:cNvSpPr/>
      </dsp:nvSpPr>
      <dsp:spPr>
        <a:xfrm>
          <a:off x="1058186" y="1216471"/>
          <a:ext cx="6700610" cy="533437"/>
        </a:xfrm>
        <a:prstGeom prst="rect">
          <a:avLst/>
        </a:prstGeom>
        <a:solidFill>
          <a:schemeClr val="accent3">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Descriptive Code</a:t>
          </a:r>
          <a:r>
            <a:rPr lang="en-US" sz="2000" kern="1200" dirty="0">
              <a:solidFill>
                <a:schemeClr val="tx1"/>
              </a:solidFill>
            </a:rPr>
            <a:t>: </a:t>
          </a:r>
          <a:r>
            <a:rPr lang="en-US" sz="2000" kern="1200" dirty="0">
              <a:solidFill>
                <a:schemeClr val="tx1"/>
              </a:solidFill>
              <a:highlight>
                <a:srgbClr val="FFFF00"/>
              </a:highlight>
            </a:rPr>
            <a:t>“College characteristics”</a:t>
          </a:r>
        </a:p>
      </dsp:txBody>
      <dsp:txXfrm>
        <a:off x="1058186" y="1216471"/>
        <a:ext cx="6700610" cy="533437"/>
      </dsp:txXfrm>
    </dsp:sp>
    <dsp:sp modelId="{91DE63B2-5090-4CD2-A2F3-D8F9D6BCEABD}">
      <dsp:nvSpPr>
        <dsp:cNvPr id="0" name=""/>
        <dsp:cNvSpPr/>
      </dsp:nvSpPr>
      <dsp:spPr>
        <a:xfrm>
          <a:off x="2300"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Pattern Codes: </a:t>
          </a:r>
        </a:p>
      </dsp:txBody>
      <dsp:txXfrm>
        <a:off x="2300" y="1973952"/>
        <a:ext cx="1066874" cy="533437"/>
      </dsp:txXfrm>
    </dsp:sp>
    <dsp:sp modelId="{B41815C8-7212-4A9E-92F2-F86752356EE8}">
      <dsp:nvSpPr>
        <dsp:cNvPr id="0" name=""/>
        <dsp:cNvSpPr/>
      </dsp:nvSpPr>
      <dsp:spPr>
        <a:xfrm>
          <a:off x="1293218"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highlight>
                <a:srgbClr val="00FF00"/>
              </a:highlight>
            </a:rPr>
            <a:t>Rural/outdoor access</a:t>
          </a:r>
        </a:p>
      </dsp:txBody>
      <dsp:txXfrm>
        <a:off x="1293218" y="1973952"/>
        <a:ext cx="1066874" cy="533437"/>
      </dsp:txXfrm>
    </dsp:sp>
    <dsp:sp modelId="{94E399C0-5511-4FA4-8764-6057269AA58E}">
      <dsp:nvSpPr>
        <dsp:cNvPr id="0" name=""/>
        <dsp:cNvSpPr/>
      </dsp:nvSpPr>
      <dsp:spPr>
        <a:xfrm>
          <a:off x="2584136"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highlight>
                <a:srgbClr val="FF00FF"/>
              </a:highlight>
            </a:rPr>
            <a:t> Urban access</a:t>
          </a:r>
        </a:p>
      </dsp:txBody>
      <dsp:txXfrm>
        <a:off x="2584136" y="1973952"/>
        <a:ext cx="1066874" cy="533437"/>
      </dsp:txXfrm>
    </dsp:sp>
    <dsp:sp modelId="{F416AB4A-ECEE-4392-B538-7503DFD3DEA8}">
      <dsp:nvSpPr>
        <dsp:cNvPr id="0" name=""/>
        <dsp:cNvSpPr/>
      </dsp:nvSpPr>
      <dsp:spPr>
        <a:xfrm>
          <a:off x="3875054"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highlight>
                <a:srgbClr val="00FFFF"/>
              </a:highlight>
            </a:rPr>
            <a:t>Career plans</a:t>
          </a:r>
        </a:p>
      </dsp:txBody>
      <dsp:txXfrm>
        <a:off x="3875054" y="1973952"/>
        <a:ext cx="1066874" cy="533437"/>
      </dsp:txXfrm>
    </dsp:sp>
    <dsp:sp modelId="{B61AF7C9-A3A1-48A2-A657-C63C910A1A6C}">
      <dsp:nvSpPr>
        <dsp:cNvPr id="0" name=""/>
        <dsp:cNvSpPr/>
      </dsp:nvSpPr>
      <dsp:spPr>
        <a:xfrm>
          <a:off x="5165972"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highlight>
                <a:srgbClr val="FF0000"/>
              </a:highlight>
            </a:rPr>
            <a:t>Size</a:t>
          </a:r>
        </a:p>
      </dsp:txBody>
      <dsp:txXfrm>
        <a:off x="5165972" y="1973952"/>
        <a:ext cx="1066874" cy="533437"/>
      </dsp:txXfrm>
    </dsp:sp>
    <dsp:sp modelId="{2DE57AB5-4FB5-4FF4-8874-B38BDB89684F}">
      <dsp:nvSpPr>
        <dsp:cNvPr id="0" name=""/>
        <dsp:cNvSpPr/>
      </dsp:nvSpPr>
      <dsp:spPr>
        <a:xfrm>
          <a:off x="6456890"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highlight>
                <a:srgbClr val="FFFFFF"/>
              </a:highlight>
            </a:rPr>
            <a:t>Diversity</a:t>
          </a:r>
        </a:p>
      </dsp:txBody>
      <dsp:txXfrm>
        <a:off x="6456890" y="1973952"/>
        <a:ext cx="1066874" cy="533437"/>
      </dsp:txXfrm>
    </dsp:sp>
    <dsp:sp modelId="{A30B469F-C696-4477-8681-8BD7DE2EDFF0}">
      <dsp:nvSpPr>
        <dsp:cNvPr id="0" name=""/>
        <dsp:cNvSpPr/>
      </dsp:nvSpPr>
      <dsp:spPr>
        <a:xfrm>
          <a:off x="7747808" y="1973952"/>
          <a:ext cx="1066874" cy="533437"/>
        </a:xfrm>
        <a:prstGeom prst="rect">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highlight>
                <a:srgbClr val="0000FF"/>
              </a:highlight>
            </a:rPr>
            <a:t>Courses</a:t>
          </a:r>
        </a:p>
      </dsp:txBody>
      <dsp:txXfrm>
        <a:off x="7747808" y="1973952"/>
        <a:ext cx="1066874" cy="53343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EA51-A41A-4202-9800-F6253BC7BC8B}">
      <dsp:nvSpPr>
        <dsp:cNvPr id="0" name=""/>
        <dsp:cNvSpPr/>
      </dsp:nvSpPr>
      <dsp:spPr>
        <a:xfrm rot="4396374">
          <a:off x="343077" y="1078272"/>
          <a:ext cx="4677714" cy="3262122"/>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E231B-509B-4B84-90A7-127D17B314A6}">
      <dsp:nvSpPr>
        <dsp:cNvPr id="0" name=""/>
        <dsp:cNvSpPr/>
      </dsp:nvSpPr>
      <dsp:spPr>
        <a:xfrm>
          <a:off x="2055150" y="1484127"/>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71DE04-6BE7-499E-94B9-15E83E3FE69B}">
      <dsp:nvSpPr>
        <dsp:cNvPr id="0" name=""/>
        <dsp:cNvSpPr/>
      </dsp:nvSpPr>
      <dsp:spPr>
        <a:xfrm>
          <a:off x="2833852" y="2096338"/>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D8AC26-605F-4289-A0C7-43B985DABE90}">
      <dsp:nvSpPr>
        <dsp:cNvPr id="0" name=""/>
        <dsp:cNvSpPr/>
      </dsp:nvSpPr>
      <dsp:spPr>
        <a:xfrm>
          <a:off x="3470181" y="2859286"/>
          <a:ext cx="118126" cy="11812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56FC9-4356-47C2-AAFD-1CFCB183CAF0}">
      <dsp:nvSpPr>
        <dsp:cNvPr id="0" name=""/>
        <dsp:cNvSpPr/>
      </dsp:nvSpPr>
      <dsp:spPr>
        <a:xfrm>
          <a:off x="632375" y="0"/>
          <a:ext cx="2205397"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ctr" defTabSz="1333500">
            <a:lnSpc>
              <a:spcPct val="90000"/>
            </a:lnSpc>
            <a:spcBef>
              <a:spcPct val="0"/>
            </a:spcBef>
            <a:spcAft>
              <a:spcPct val="35000"/>
            </a:spcAft>
            <a:buNone/>
          </a:pPr>
          <a:endParaRPr lang="en-US" sz="3000" kern="1200" dirty="0"/>
        </a:p>
      </dsp:txBody>
      <dsp:txXfrm>
        <a:off x="632375" y="0"/>
        <a:ext cx="2205397" cy="866986"/>
      </dsp:txXfrm>
    </dsp:sp>
    <dsp:sp modelId="{6EC20B66-4ADE-477C-ADF4-E9988C2AA252}">
      <dsp:nvSpPr>
        <dsp:cNvPr id="0" name=""/>
        <dsp:cNvSpPr/>
      </dsp:nvSpPr>
      <dsp:spPr>
        <a:xfrm>
          <a:off x="2988783" y="1009211"/>
          <a:ext cx="3218688"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bg2">
                  <a:lumMod val="75000"/>
                </a:schemeClr>
              </a:solidFill>
            </a:rPr>
            <a:t>Before interviewing</a:t>
          </a:r>
        </a:p>
      </dsp:txBody>
      <dsp:txXfrm>
        <a:off x="2988783" y="1009211"/>
        <a:ext cx="3218688" cy="866986"/>
      </dsp:txXfrm>
    </dsp:sp>
    <dsp:sp modelId="{C077B3D2-F2BA-4F17-924E-A7FBCB393F71}">
      <dsp:nvSpPr>
        <dsp:cNvPr id="0" name=""/>
        <dsp:cNvSpPr/>
      </dsp:nvSpPr>
      <dsp:spPr>
        <a:xfrm>
          <a:off x="3811762" y="1772151"/>
          <a:ext cx="330692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bg2">
                  <a:lumMod val="75000"/>
                </a:schemeClr>
              </a:solidFill>
            </a:rPr>
            <a:t>While interviewing</a:t>
          </a:r>
        </a:p>
      </dsp:txBody>
      <dsp:txXfrm>
        <a:off x="3811762" y="1772151"/>
        <a:ext cx="3306923" cy="866986"/>
      </dsp:txXfrm>
    </dsp:sp>
    <dsp:sp modelId="{2036FF80-B4F9-471D-BA2C-E2EF9D0D510A}">
      <dsp:nvSpPr>
        <dsp:cNvPr id="0" name=""/>
        <dsp:cNvSpPr/>
      </dsp:nvSpPr>
      <dsp:spPr>
        <a:xfrm>
          <a:off x="4405308" y="2474809"/>
          <a:ext cx="2929083"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bg2">
                  <a:lumMod val="75000"/>
                </a:schemeClr>
              </a:solidFill>
            </a:rPr>
            <a:t>After interviewing</a:t>
          </a:r>
        </a:p>
      </dsp:txBody>
      <dsp:txXfrm>
        <a:off x="4405308" y="2474809"/>
        <a:ext cx="2929083" cy="866986"/>
      </dsp:txXfrm>
    </dsp:sp>
    <dsp:sp modelId="{8942EFD5-257A-48CC-9607-D8AF29737F52}">
      <dsp:nvSpPr>
        <dsp:cNvPr id="0" name=""/>
        <dsp:cNvSpPr/>
      </dsp:nvSpPr>
      <dsp:spPr>
        <a:xfrm>
          <a:off x="3612642" y="4551680"/>
          <a:ext cx="2980266" cy="866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endParaRPr lang="en-US" sz="2800" kern="1200" dirty="0"/>
        </a:p>
      </dsp:txBody>
      <dsp:txXfrm>
        <a:off x="3612642" y="4551680"/>
        <a:ext cx="2980266" cy="866986"/>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4C4EBB-00BC-450D-8FCC-25A6649AC6C6}" type="datetimeFigureOut">
              <a:rPr lang="en-US" smtClean="0"/>
              <a:t>3/28/2023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8B475-DB7C-4D82-88EA-0D50F7C0EB5E}" type="slidenum">
              <a:rPr lang="en-US" smtClean="0"/>
              <a:t>‹#›</a:t>
            </a:fld>
            <a:endParaRPr lang="en-US"/>
          </a:p>
        </p:txBody>
      </p:sp>
    </p:spTree>
    <p:extLst>
      <p:ext uri="{BB962C8B-B14F-4D97-AF65-F5344CB8AC3E}">
        <p14:creationId xmlns:p14="http://schemas.microsoft.com/office/powerpoint/2010/main" val="2091676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images are either my own or sourced from </a:t>
            </a:r>
            <a:r>
              <a:rPr lang="en-US" dirty="0" err="1"/>
              <a:t>Unsplash</a:t>
            </a:r>
            <a:r>
              <a:rPr lang="en-US" dirty="0"/>
              <a:t>, a free, open-license image repository. </a:t>
            </a:r>
          </a:p>
        </p:txBody>
      </p:sp>
      <p:sp>
        <p:nvSpPr>
          <p:cNvPr id="4" name="Slide Number Placeholder 3"/>
          <p:cNvSpPr>
            <a:spLocks noGrp="1"/>
          </p:cNvSpPr>
          <p:nvPr>
            <p:ph type="sldNum" sz="quarter" idx="5"/>
          </p:nvPr>
        </p:nvSpPr>
        <p:spPr/>
        <p:txBody>
          <a:bodyPr/>
          <a:lstStyle/>
          <a:p>
            <a:fld id="{2168B475-DB7C-4D82-88EA-0D50F7C0EB5E}" type="slidenum">
              <a:rPr lang="en-US" smtClean="0"/>
              <a:t>1</a:t>
            </a:fld>
            <a:endParaRPr lang="en-US"/>
          </a:p>
        </p:txBody>
      </p:sp>
    </p:spTree>
    <p:extLst>
      <p:ext uri="{BB962C8B-B14F-4D97-AF65-F5344CB8AC3E}">
        <p14:creationId xmlns:p14="http://schemas.microsoft.com/office/powerpoint/2010/main" val="85141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a:t>
            </a:fld>
            <a:endParaRPr lang="en-US"/>
          </a:p>
        </p:txBody>
      </p:sp>
    </p:spTree>
    <p:extLst>
      <p:ext uri="{BB962C8B-B14F-4D97-AF65-F5344CB8AC3E}">
        <p14:creationId xmlns:p14="http://schemas.microsoft.com/office/powerpoint/2010/main" val="3025715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a:t>
            </a:fld>
            <a:endParaRPr lang="en-US"/>
          </a:p>
        </p:txBody>
      </p:sp>
    </p:spTree>
    <p:extLst>
      <p:ext uri="{BB962C8B-B14F-4D97-AF65-F5344CB8AC3E}">
        <p14:creationId xmlns:p14="http://schemas.microsoft.com/office/powerpoint/2010/main" val="3098603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a:t>
            </a:fld>
            <a:endParaRPr lang="en-US"/>
          </a:p>
        </p:txBody>
      </p:sp>
    </p:spTree>
    <p:extLst>
      <p:ext uri="{BB962C8B-B14F-4D97-AF65-F5344CB8AC3E}">
        <p14:creationId xmlns:p14="http://schemas.microsoft.com/office/powerpoint/2010/main" val="1287874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a:t>
            </a:fld>
            <a:endParaRPr lang="en-US"/>
          </a:p>
        </p:txBody>
      </p:sp>
    </p:spTree>
    <p:extLst>
      <p:ext uri="{BB962C8B-B14F-4D97-AF65-F5344CB8AC3E}">
        <p14:creationId xmlns:p14="http://schemas.microsoft.com/office/powerpoint/2010/main" val="3850606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6</a:t>
            </a:fld>
            <a:endParaRPr lang="en-US"/>
          </a:p>
        </p:txBody>
      </p:sp>
    </p:spTree>
    <p:extLst>
      <p:ext uri="{BB962C8B-B14F-4D97-AF65-F5344CB8AC3E}">
        <p14:creationId xmlns:p14="http://schemas.microsoft.com/office/powerpoint/2010/main" val="1082380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7</a:t>
            </a:fld>
            <a:endParaRPr lang="en-US"/>
          </a:p>
        </p:txBody>
      </p:sp>
    </p:spTree>
    <p:extLst>
      <p:ext uri="{BB962C8B-B14F-4D97-AF65-F5344CB8AC3E}">
        <p14:creationId xmlns:p14="http://schemas.microsoft.com/office/powerpoint/2010/main" val="224059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8</a:t>
            </a:fld>
            <a:endParaRPr lang="en-US"/>
          </a:p>
        </p:txBody>
      </p:sp>
    </p:spTree>
    <p:extLst>
      <p:ext uri="{BB962C8B-B14F-4D97-AF65-F5344CB8AC3E}">
        <p14:creationId xmlns:p14="http://schemas.microsoft.com/office/powerpoint/2010/main" val="1151851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9</a:t>
            </a:fld>
            <a:endParaRPr lang="en-US"/>
          </a:p>
        </p:txBody>
      </p:sp>
    </p:spTree>
    <p:extLst>
      <p:ext uri="{BB962C8B-B14F-4D97-AF65-F5344CB8AC3E}">
        <p14:creationId xmlns:p14="http://schemas.microsoft.com/office/powerpoint/2010/main" val="1043156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10</a:t>
            </a:fld>
            <a:endParaRPr lang="en-US"/>
          </a:p>
        </p:txBody>
      </p:sp>
    </p:spTree>
    <p:extLst>
      <p:ext uri="{BB962C8B-B14F-4D97-AF65-F5344CB8AC3E}">
        <p14:creationId xmlns:p14="http://schemas.microsoft.com/office/powerpoint/2010/main" val="1736710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11</a:t>
            </a:fld>
            <a:endParaRPr lang="en-US"/>
          </a:p>
        </p:txBody>
      </p:sp>
    </p:spTree>
    <p:extLst>
      <p:ext uri="{BB962C8B-B14F-4D97-AF65-F5344CB8AC3E}">
        <p14:creationId xmlns:p14="http://schemas.microsoft.com/office/powerpoint/2010/main" val="667558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12</a:t>
            </a:fld>
            <a:endParaRPr lang="en-US"/>
          </a:p>
        </p:txBody>
      </p:sp>
    </p:spTree>
    <p:extLst>
      <p:ext uri="{BB962C8B-B14F-4D97-AF65-F5344CB8AC3E}">
        <p14:creationId xmlns:p14="http://schemas.microsoft.com/office/powerpoint/2010/main" val="3153277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13</a:t>
            </a:fld>
            <a:endParaRPr lang="en-US"/>
          </a:p>
        </p:txBody>
      </p:sp>
    </p:spTree>
    <p:extLst>
      <p:ext uri="{BB962C8B-B14F-4D97-AF65-F5344CB8AC3E}">
        <p14:creationId xmlns:p14="http://schemas.microsoft.com/office/powerpoint/2010/main" val="2046491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14</a:t>
            </a:fld>
            <a:endParaRPr lang="en-US"/>
          </a:p>
        </p:txBody>
      </p:sp>
    </p:spTree>
    <p:extLst>
      <p:ext uri="{BB962C8B-B14F-4D97-AF65-F5344CB8AC3E}">
        <p14:creationId xmlns:p14="http://schemas.microsoft.com/office/powerpoint/2010/main" val="4242475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15</a:t>
            </a:fld>
            <a:endParaRPr lang="en-US"/>
          </a:p>
        </p:txBody>
      </p:sp>
    </p:spTree>
    <p:extLst>
      <p:ext uri="{BB962C8B-B14F-4D97-AF65-F5344CB8AC3E}">
        <p14:creationId xmlns:p14="http://schemas.microsoft.com/office/powerpoint/2010/main" val="2502534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16</a:t>
            </a:fld>
            <a:endParaRPr lang="en-US"/>
          </a:p>
        </p:txBody>
      </p:sp>
    </p:spTree>
    <p:extLst>
      <p:ext uri="{BB962C8B-B14F-4D97-AF65-F5344CB8AC3E}">
        <p14:creationId xmlns:p14="http://schemas.microsoft.com/office/powerpoint/2010/main" val="3980805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17</a:t>
            </a:fld>
            <a:endParaRPr lang="en-US"/>
          </a:p>
        </p:txBody>
      </p:sp>
    </p:spTree>
    <p:extLst>
      <p:ext uri="{BB962C8B-B14F-4D97-AF65-F5344CB8AC3E}">
        <p14:creationId xmlns:p14="http://schemas.microsoft.com/office/powerpoint/2010/main" val="2385139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18</a:t>
            </a:fld>
            <a:endParaRPr lang="en-US"/>
          </a:p>
        </p:txBody>
      </p:sp>
    </p:spTree>
    <p:extLst>
      <p:ext uri="{BB962C8B-B14F-4D97-AF65-F5344CB8AC3E}">
        <p14:creationId xmlns:p14="http://schemas.microsoft.com/office/powerpoint/2010/main" val="1312677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19</a:t>
            </a:fld>
            <a:endParaRPr lang="en-US"/>
          </a:p>
        </p:txBody>
      </p:sp>
    </p:spTree>
    <p:extLst>
      <p:ext uri="{BB962C8B-B14F-4D97-AF65-F5344CB8AC3E}">
        <p14:creationId xmlns:p14="http://schemas.microsoft.com/office/powerpoint/2010/main" val="850645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20</a:t>
            </a:fld>
            <a:endParaRPr lang="en-US"/>
          </a:p>
        </p:txBody>
      </p:sp>
    </p:spTree>
    <p:extLst>
      <p:ext uri="{BB962C8B-B14F-4D97-AF65-F5344CB8AC3E}">
        <p14:creationId xmlns:p14="http://schemas.microsoft.com/office/powerpoint/2010/main" val="4091668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21</a:t>
            </a:fld>
            <a:endParaRPr lang="en-US"/>
          </a:p>
        </p:txBody>
      </p:sp>
    </p:spTree>
    <p:extLst>
      <p:ext uri="{BB962C8B-B14F-4D97-AF65-F5344CB8AC3E}">
        <p14:creationId xmlns:p14="http://schemas.microsoft.com/office/powerpoint/2010/main" val="3043312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22</a:t>
            </a:fld>
            <a:endParaRPr lang="en-US"/>
          </a:p>
        </p:txBody>
      </p:sp>
    </p:spTree>
    <p:extLst>
      <p:ext uri="{BB962C8B-B14F-4D97-AF65-F5344CB8AC3E}">
        <p14:creationId xmlns:p14="http://schemas.microsoft.com/office/powerpoint/2010/main" val="1837124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From The Tyranny of the Transcript: “Standard” transcript is going to miss things like pauses, stops to compose themselves, body language, tone</a:t>
            </a:r>
          </a:p>
        </p:txBody>
      </p:sp>
      <p:sp>
        <p:nvSpPr>
          <p:cNvPr id="4" name="Slide Number Placeholder 3"/>
          <p:cNvSpPr>
            <a:spLocks noGrp="1"/>
          </p:cNvSpPr>
          <p:nvPr>
            <p:ph type="sldNum" sz="quarter" idx="5"/>
          </p:nvPr>
        </p:nvSpPr>
        <p:spPr/>
        <p:txBody>
          <a:bodyPr/>
          <a:lstStyle/>
          <a:p>
            <a:fld id="{2168B475-DB7C-4D82-88EA-0D50F7C0EB5E}" type="slidenum">
              <a:rPr lang="en-US" smtClean="0"/>
              <a:t>23</a:t>
            </a:fld>
            <a:endParaRPr lang="en-US"/>
          </a:p>
        </p:txBody>
      </p:sp>
    </p:spTree>
    <p:extLst>
      <p:ext uri="{BB962C8B-B14F-4D97-AF65-F5344CB8AC3E}">
        <p14:creationId xmlns:p14="http://schemas.microsoft.com/office/powerpoint/2010/main" val="3491684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24</a:t>
            </a:fld>
            <a:endParaRPr lang="en-US"/>
          </a:p>
        </p:txBody>
      </p:sp>
    </p:spTree>
    <p:extLst>
      <p:ext uri="{BB962C8B-B14F-4D97-AF65-F5344CB8AC3E}">
        <p14:creationId xmlns:p14="http://schemas.microsoft.com/office/powerpoint/2010/main" val="12645743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25</a:t>
            </a:fld>
            <a:endParaRPr lang="en-US"/>
          </a:p>
        </p:txBody>
      </p:sp>
    </p:spTree>
    <p:extLst>
      <p:ext uri="{BB962C8B-B14F-4D97-AF65-F5344CB8AC3E}">
        <p14:creationId xmlns:p14="http://schemas.microsoft.com/office/powerpoint/2010/main" val="16816984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26</a:t>
            </a:fld>
            <a:endParaRPr lang="en-US"/>
          </a:p>
        </p:txBody>
      </p:sp>
    </p:spTree>
    <p:extLst>
      <p:ext uri="{BB962C8B-B14F-4D97-AF65-F5344CB8AC3E}">
        <p14:creationId xmlns:p14="http://schemas.microsoft.com/office/powerpoint/2010/main" val="1048319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27</a:t>
            </a:fld>
            <a:endParaRPr lang="en-US"/>
          </a:p>
        </p:txBody>
      </p:sp>
    </p:spTree>
    <p:extLst>
      <p:ext uri="{BB962C8B-B14F-4D97-AF65-F5344CB8AC3E}">
        <p14:creationId xmlns:p14="http://schemas.microsoft.com/office/powerpoint/2010/main" val="310404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28</a:t>
            </a:fld>
            <a:endParaRPr lang="en-US"/>
          </a:p>
        </p:txBody>
      </p:sp>
    </p:spTree>
    <p:extLst>
      <p:ext uri="{BB962C8B-B14F-4D97-AF65-F5344CB8AC3E}">
        <p14:creationId xmlns:p14="http://schemas.microsoft.com/office/powerpoint/2010/main" val="2731736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29</a:t>
            </a:fld>
            <a:endParaRPr lang="en-US"/>
          </a:p>
        </p:txBody>
      </p:sp>
    </p:spTree>
    <p:extLst>
      <p:ext uri="{BB962C8B-B14F-4D97-AF65-F5344CB8AC3E}">
        <p14:creationId xmlns:p14="http://schemas.microsoft.com/office/powerpoint/2010/main" val="580360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30</a:t>
            </a:fld>
            <a:endParaRPr lang="en-US"/>
          </a:p>
        </p:txBody>
      </p:sp>
    </p:spTree>
    <p:extLst>
      <p:ext uri="{BB962C8B-B14F-4D97-AF65-F5344CB8AC3E}">
        <p14:creationId xmlns:p14="http://schemas.microsoft.com/office/powerpoint/2010/main" val="3539900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31</a:t>
            </a:fld>
            <a:endParaRPr lang="en-US"/>
          </a:p>
        </p:txBody>
      </p:sp>
    </p:spTree>
    <p:extLst>
      <p:ext uri="{BB962C8B-B14F-4D97-AF65-F5344CB8AC3E}">
        <p14:creationId xmlns:p14="http://schemas.microsoft.com/office/powerpoint/2010/main" val="12145739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32</a:t>
            </a:fld>
            <a:endParaRPr lang="en-US"/>
          </a:p>
        </p:txBody>
      </p:sp>
    </p:spTree>
    <p:extLst>
      <p:ext uri="{BB962C8B-B14F-4D97-AF65-F5344CB8AC3E}">
        <p14:creationId xmlns:p14="http://schemas.microsoft.com/office/powerpoint/2010/main" val="1805033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33</a:t>
            </a:fld>
            <a:endParaRPr lang="en-US"/>
          </a:p>
        </p:txBody>
      </p:sp>
    </p:spTree>
    <p:extLst>
      <p:ext uri="{BB962C8B-B14F-4D97-AF65-F5344CB8AC3E}">
        <p14:creationId xmlns:p14="http://schemas.microsoft.com/office/powerpoint/2010/main" val="3210485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34</a:t>
            </a:fld>
            <a:endParaRPr lang="en-US"/>
          </a:p>
        </p:txBody>
      </p:sp>
    </p:spTree>
    <p:extLst>
      <p:ext uri="{BB962C8B-B14F-4D97-AF65-F5344CB8AC3E}">
        <p14:creationId xmlns:p14="http://schemas.microsoft.com/office/powerpoint/2010/main" val="6980290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35</a:t>
            </a:fld>
            <a:endParaRPr lang="en-US"/>
          </a:p>
        </p:txBody>
      </p:sp>
    </p:spTree>
    <p:extLst>
      <p:ext uri="{BB962C8B-B14F-4D97-AF65-F5344CB8AC3E}">
        <p14:creationId xmlns:p14="http://schemas.microsoft.com/office/powerpoint/2010/main" val="1335343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36</a:t>
            </a:fld>
            <a:endParaRPr lang="en-US"/>
          </a:p>
        </p:txBody>
      </p:sp>
    </p:spTree>
    <p:extLst>
      <p:ext uri="{BB962C8B-B14F-4D97-AF65-F5344CB8AC3E}">
        <p14:creationId xmlns:p14="http://schemas.microsoft.com/office/powerpoint/2010/main" val="266322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37</a:t>
            </a:fld>
            <a:endParaRPr lang="en-US"/>
          </a:p>
        </p:txBody>
      </p:sp>
    </p:spTree>
    <p:extLst>
      <p:ext uri="{BB962C8B-B14F-4D97-AF65-F5344CB8AC3E}">
        <p14:creationId xmlns:p14="http://schemas.microsoft.com/office/powerpoint/2010/main" val="649967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38</a:t>
            </a:fld>
            <a:endParaRPr lang="en-US"/>
          </a:p>
        </p:txBody>
      </p:sp>
    </p:spTree>
    <p:extLst>
      <p:ext uri="{BB962C8B-B14F-4D97-AF65-F5344CB8AC3E}">
        <p14:creationId xmlns:p14="http://schemas.microsoft.com/office/powerpoint/2010/main" val="10040998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39</a:t>
            </a:fld>
            <a:endParaRPr lang="en-US"/>
          </a:p>
        </p:txBody>
      </p:sp>
    </p:spTree>
    <p:extLst>
      <p:ext uri="{BB962C8B-B14F-4D97-AF65-F5344CB8AC3E}">
        <p14:creationId xmlns:p14="http://schemas.microsoft.com/office/powerpoint/2010/main" val="32418907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40</a:t>
            </a:fld>
            <a:endParaRPr lang="en-US"/>
          </a:p>
        </p:txBody>
      </p:sp>
    </p:spTree>
    <p:extLst>
      <p:ext uri="{BB962C8B-B14F-4D97-AF65-F5344CB8AC3E}">
        <p14:creationId xmlns:p14="http://schemas.microsoft.com/office/powerpoint/2010/main" val="17640650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Pattern coding means disaggregating descriptive codes </a:t>
            </a:r>
            <a:r>
              <a:rPr lang="en-US" dirty="0">
                <a:solidFill>
                  <a:schemeClr val="bg2">
                    <a:lumMod val="50000"/>
                  </a:schemeClr>
                </a:solidFill>
              </a:rPr>
              <a:t>(e.g., “college characteristics”)</a:t>
            </a:r>
            <a:r>
              <a:rPr lang="en-US" dirty="0"/>
              <a:t> into explanatory and inferential codes to identify emergent themes </a:t>
            </a:r>
            <a:r>
              <a:rPr lang="en-US" dirty="0">
                <a:solidFill>
                  <a:schemeClr val="bg2">
                    <a:lumMod val="50000"/>
                  </a:schemeClr>
                </a:solidFill>
              </a:rPr>
              <a:t>(e.g., “career plans”; “diversity”) (</a:t>
            </a:r>
            <a:r>
              <a:rPr lang="en-US" dirty="0" err="1">
                <a:solidFill>
                  <a:schemeClr val="bg2">
                    <a:lumMod val="50000"/>
                  </a:schemeClr>
                </a:solidFill>
              </a:rPr>
              <a:t>Saldaña</a:t>
            </a:r>
            <a:r>
              <a:rPr lang="en-US" dirty="0">
                <a:solidFill>
                  <a:schemeClr val="bg2">
                    <a:lumMod val="50000"/>
                  </a:schemeClr>
                </a:solidFill>
              </a:rPr>
              <a:t> 2016)</a:t>
            </a:r>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41</a:t>
            </a:fld>
            <a:endParaRPr lang="en-US"/>
          </a:p>
        </p:txBody>
      </p:sp>
    </p:spTree>
    <p:extLst>
      <p:ext uri="{BB962C8B-B14F-4D97-AF65-F5344CB8AC3E}">
        <p14:creationId xmlns:p14="http://schemas.microsoft.com/office/powerpoint/2010/main" val="39753359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 telling a story, 2) using a metaphor, 3) comparing and contrasting, 4) examining relations among concepts/variables, and 5) counting. Please note, that counting should not be a stand-alone qualitative data analysis process to use when writing up the results, for reasons that it simply cannot possibly convey the richness of the data that has been collected. One can certainly use counting for stating the number of participants, or how many participants spoke about a specific theme or category; however, the analysis must present a much deeper level of engagement by drawing in the words of the participants, including the use of direct quotes from the participants´ interviews to demonstrate the validity of the various themes.</a:t>
            </a:r>
          </a:p>
        </p:txBody>
      </p:sp>
      <p:sp>
        <p:nvSpPr>
          <p:cNvPr id="4" name="Slide Number Placeholder 3"/>
          <p:cNvSpPr>
            <a:spLocks noGrp="1"/>
          </p:cNvSpPr>
          <p:nvPr>
            <p:ph type="sldNum" sz="quarter" idx="5"/>
          </p:nvPr>
        </p:nvSpPr>
        <p:spPr/>
        <p:txBody>
          <a:bodyPr/>
          <a:lstStyle/>
          <a:p>
            <a:fld id="{2168B475-DB7C-4D82-88EA-0D50F7C0EB5E}" type="slidenum">
              <a:rPr lang="en-US" smtClean="0"/>
              <a:t>42</a:t>
            </a:fld>
            <a:endParaRPr lang="en-US"/>
          </a:p>
        </p:txBody>
      </p:sp>
    </p:spTree>
    <p:extLst>
      <p:ext uri="{BB962C8B-B14F-4D97-AF65-F5344CB8AC3E}">
        <p14:creationId xmlns:p14="http://schemas.microsoft.com/office/powerpoint/2010/main" val="24079377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43</a:t>
            </a:fld>
            <a:endParaRPr lang="en-US"/>
          </a:p>
        </p:txBody>
      </p:sp>
    </p:spTree>
    <p:extLst>
      <p:ext uri="{BB962C8B-B14F-4D97-AF65-F5344CB8AC3E}">
        <p14:creationId xmlns:p14="http://schemas.microsoft.com/office/powerpoint/2010/main" val="40740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44</a:t>
            </a:fld>
            <a:endParaRPr lang="en-US"/>
          </a:p>
        </p:txBody>
      </p:sp>
    </p:spTree>
    <p:extLst>
      <p:ext uri="{BB962C8B-B14F-4D97-AF65-F5344CB8AC3E}">
        <p14:creationId xmlns:p14="http://schemas.microsoft.com/office/powerpoint/2010/main" val="1471773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45</a:t>
            </a:fld>
            <a:endParaRPr lang="en-US"/>
          </a:p>
        </p:txBody>
      </p:sp>
    </p:spTree>
    <p:extLst>
      <p:ext uri="{BB962C8B-B14F-4D97-AF65-F5344CB8AC3E}">
        <p14:creationId xmlns:p14="http://schemas.microsoft.com/office/powerpoint/2010/main" val="8088391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46</a:t>
            </a:fld>
            <a:endParaRPr lang="en-US"/>
          </a:p>
        </p:txBody>
      </p:sp>
    </p:spTree>
    <p:extLst>
      <p:ext uri="{BB962C8B-B14F-4D97-AF65-F5344CB8AC3E}">
        <p14:creationId xmlns:p14="http://schemas.microsoft.com/office/powerpoint/2010/main" val="4825170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47</a:t>
            </a:fld>
            <a:endParaRPr lang="en-US"/>
          </a:p>
        </p:txBody>
      </p:sp>
    </p:spTree>
    <p:extLst>
      <p:ext uri="{BB962C8B-B14F-4D97-AF65-F5344CB8AC3E}">
        <p14:creationId xmlns:p14="http://schemas.microsoft.com/office/powerpoint/2010/main" val="1512265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48</a:t>
            </a:fld>
            <a:endParaRPr lang="en-US"/>
          </a:p>
        </p:txBody>
      </p:sp>
    </p:spTree>
    <p:extLst>
      <p:ext uri="{BB962C8B-B14F-4D97-AF65-F5344CB8AC3E}">
        <p14:creationId xmlns:p14="http://schemas.microsoft.com/office/powerpoint/2010/main" val="11708443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49</a:t>
            </a:fld>
            <a:endParaRPr lang="en-US"/>
          </a:p>
        </p:txBody>
      </p:sp>
    </p:spTree>
    <p:extLst>
      <p:ext uri="{BB962C8B-B14F-4D97-AF65-F5344CB8AC3E}">
        <p14:creationId xmlns:p14="http://schemas.microsoft.com/office/powerpoint/2010/main" val="12544330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50</a:t>
            </a:fld>
            <a:endParaRPr lang="en-US"/>
          </a:p>
        </p:txBody>
      </p:sp>
    </p:spTree>
    <p:extLst>
      <p:ext uri="{BB962C8B-B14F-4D97-AF65-F5344CB8AC3E}">
        <p14:creationId xmlns:p14="http://schemas.microsoft.com/office/powerpoint/2010/main" val="33529560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51</a:t>
            </a:fld>
            <a:endParaRPr lang="en-US"/>
          </a:p>
        </p:txBody>
      </p:sp>
    </p:spTree>
    <p:extLst>
      <p:ext uri="{BB962C8B-B14F-4D97-AF65-F5344CB8AC3E}">
        <p14:creationId xmlns:p14="http://schemas.microsoft.com/office/powerpoint/2010/main" val="31698737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52</a:t>
            </a:fld>
            <a:endParaRPr lang="en-US"/>
          </a:p>
        </p:txBody>
      </p:sp>
    </p:spTree>
    <p:extLst>
      <p:ext uri="{BB962C8B-B14F-4D97-AF65-F5344CB8AC3E}">
        <p14:creationId xmlns:p14="http://schemas.microsoft.com/office/powerpoint/2010/main" val="22506511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53</a:t>
            </a:fld>
            <a:endParaRPr lang="en-US"/>
          </a:p>
        </p:txBody>
      </p:sp>
    </p:spTree>
    <p:extLst>
      <p:ext uri="{BB962C8B-B14F-4D97-AF65-F5344CB8AC3E}">
        <p14:creationId xmlns:p14="http://schemas.microsoft.com/office/powerpoint/2010/main" val="34237263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54</a:t>
            </a:fld>
            <a:endParaRPr lang="en-US"/>
          </a:p>
        </p:txBody>
      </p:sp>
    </p:spTree>
    <p:extLst>
      <p:ext uri="{BB962C8B-B14F-4D97-AF65-F5344CB8AC3E}">
        <p14:creationId xmlns:p14="http://schemas.microsoft.com/office/powerpoint/2010/main" val="42677996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55</a:t>
            </a:fld>
            <a:endParaRPr lang="en-US"/>
          </a:p>
        </p:txBody>
      </p:sp>
    </p:spTree>
    <p:extLst>
      <p:ext uri="{BB962C8B-B14F-4D97-AF65-F5344CB8AC3E}">
        <p14:creationId xmlns:p14="http://schemas.microsoft.com/office/powerpoint/2010/main" val="34738044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56</a:t>
            </a:fld>
            <a:endParaRPr lang="en-US"/>
          </a:p>
        </p:txBody>
      </p:sp>
    </p:spTree>
    <p:extLst>
      <p:ext uri="{BB962C8B-B14F-4D97-AF65-F5344CB8AC3E}">
        <p14:creationId xmlns:p14="http://schemas.microsoft.com/office/powerpoint/2010/main" val="13570026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57</a:t>
            </a:fld>
            <a:endParaRPr lang="en-US"/>
          </a:p>
        </p:txBody>
      </p:sp>
    </p:spTree>
    <p:extLst>
      <p:ext uri="{BB962C8B-B14F-4D97-AF65-F5344CB8AC3E}">
        <p14:creationId xmlns:p14="http://schemas.microsoft.com/office/powerpoint/2010/main" val="7261251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58</a:t>
            </a:fld>
            <a:endParaRPr lang="en-US"/>
          </a:p>
        </p:txBody>
      </p:sp>
    </p:spTree>
    <p:extLst>
      <p:ext uri="{BB962C8B-B14F-4D97-AF65-F5344CB8AC3E}">
        <p14:creationId xmlns:p14="http://schemas.microsoft.com/office/powerpoint/2010/main" val="40053976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59</a:t>
            </a:fld>
            <a:endParaRPr lang="en-US"/>
          </a:p>
        </p:txBody>
      </p:sp>
    </p:spTree>
    <p:extLst>
      <p:ext uri="{BB962C8B-B14F-4D97-AF65-F5344CB8AC3E}">
        <p14:creationId xmlns:p14="http://schemas.microsoft.com/office/powerpoint/2010/main" val="35848044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60</a:t>
            </a:fld>
            <a:endParaRPr lang="en-US"/>
          </a:p>
        </p:txBody>
      </p:sp>
    </p:spTree>
    <p:extLst>
      <p:ext uri="{BB962C8B-B14F-4D97-AF65-F5344CB8AC3E}">
        <p14:creationId xmlns:p14="http://schemas.microsoft.com/office/powerpoint/2010/main" val="5170859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61</a:t>
            </a:fld>
            <a:endParaRPr lang="en-US"/>
          </a:p>
        </p:txBody>
      </p:sp>
    </p:spTree>
    <p:extLst>
      <p:ext uri="{BB962C8B-B14F-4D97-AF65-F5344CB8AC3E}">
        <p14:creationId xmlns:p14="http://schemas.microsoft.com/office/powerpoint/2010/main" val="18662155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62</a:t>
            </a:fld>
            <a:endParaRPr lang="en-US"/>
          </a:p>
        </p:txBody>
      </p:sp>
    </p:spTree>
    <p:extLst>
      <p:ext uri="{BB962C8B-B14F-4D97-AF65-F5344CB8AC3E}">
        <p14:creationId xmlns:p14="http://schemas.microsoft.com/office/powerpoint/2010/main" val="7439492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63</a:t>
            </a:fld>
            <a:endParaRPr lang="en-US"/>
          </a:p>
        </p:txBody>
      </p:sp>
    </p:spTree>
    <p:extLst>
      <p:ext uri="{BB962C8B-B14F-4D97-AF65-F5344CB8AC3E}">
        <p14:creationId xmlns:p14="http://schemas.microsoft.com/office/powerpoint/2010/main" val="6848567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64</a:t>
            </a:fld>
            <a:endParaRPr lang="en-US"/>
          </a:p>
        </p:txBody>
      </p:sp>
    </p:spTree>
    <p:extLst>
      <p:ext uri="{BB962C8B-B14F-4D97-AF65-F5344CB8AC3E}">
        <p14:creationId xmlns:p14="http://schemas.microsoft.com/office/powerpoint/2010/main" val="28541554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8B475-DB7C-4D82-88EA-0D50F7C0EB5E}" type="slidenum">
              <a:rPr lang="en-US" smtClean="0"/>
              <a:t>65</a:t>
            </a:fld>
            <a:endParaRPr lang="en-US"/>
          </a:p>
        </p:txBody>
      </p:sp>
    </p:spTree>
    <p:extLst>
      <p:ext uri="{BB962C8B-B14F-4D97-AF65-F5344CB8AC3E}">
        <p14:creationId xmlns:p14="http://schemas.microsoft.com/office/powerpoint/2010/main" val="3238179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1069C0-3111-46D7-AADD-2115BDB83CAD}" type="datetime1">
              <a:rPr lang="en-US" smtClean="0"/>
              <a:t>3/28/2023</a:t>
            </a:fld>
            <a:endParaRPr lang="en-US"/>
          </a:p>
        </p:txBody>
      </p:sp>
      <p:sp>
        <p:nvSpPr>
          <p:cNvPr id="5" name="Footer Placeholder 4"/>
          <p:cNvSpPr>
            <a:spLocks noGrp="1"/>
          </p:cNvSpPr>
          <p:nvPr>
            <p:ph type="ftr" sz="quarter" idx="11"/>
          </p:nvPr>
        </p:nvSpPr>
        <p:spPr/>
        <p:txBody>
          <a:bodyPr/>
          <a:lstStyle/>
          <a:p>
            <a:r>
              <a:rPr lang="en-US"/>
              <a:t>Kaylee T. Matheny - Unpacking the Aspiration Gap</a:t>
            </a:r>
          </a:p>
        </p:txBody>
      </p:sp>
      <p:sp>
        <p:nvSpPr>
          <p:cNvPr id="6" name="Slide Number Placeholder 5"/>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2553092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5EE31F-ECC0-4FC0-B74D-902FC9DAABBC}" type="datetime1">
              <a:rPr lang="en-US" smtClean="0"/>
              <a:t>3/28/2023</a:t>
            </a:fld>
            <a:endParaRPr lang="en-US"/>
          </a:p>
        </p:txBody>
      </p:sp>
      <p:sp>
        <p:nvSpPr>
          <p:cNvPr id="5" name="Footer Placeholder 4"/>
          <p:cNvSpPr>
            <a:spLocks noGrp="1"/>
          </p:cNvSpPr>
          <p:nvPr>
            <p:ph type="ftr" sz="quarter" idx="11"/>
          </p:nvPr>
        </p:nvSpPr>
        <p:spPr/>
        <p:txBody>
          <a:bodyPr/>
          <a:lstStyle/>
          <a:p>
            <a:r>
              <a:rPr lang="en-US"/>
              <a:t>Kaylee T. Matheny - Unpacking the Aspiration Gap</a:t>
            </a:r>
          </a:p>
        </p:txBody>
      </p:sp>
      <p:sp>
        <p:nvSpPr>
          <p:cNvPr id="6" name="Slide Number Placeholder 5"/>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334830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DAC3E7-A46E-4942-AB7F-60E8C81BE2E8}" type="datetime1">
              <a:rPr lang="en-US" smtClean="0"/>
              <a:t>3/28/2023</a:t>
            </a:fld>
            <a:endParaRPr lang="en-US"/>
          </a:p>
        </p:txBody>
      </p:sp>
      <p:sp>
        <p:nvSpPr>
          <p:cNvPr id="5" name="Footer Placeholder 4"/>
          <p:cNvSpPr>
            <a:spLocks noGrp="1"/>
          </p:cNvSpPr>
          <p:nvPr>
            <p:ph type="ftr" sz="quarter" idx="11"/>
          </p:nvPr>
        </p:nvSpPr>
        <p:spPr/>
        <p:txBody>
          <a:bodyPr/>
          <a:lstStyle/>
          <a:p>
            <a:r>
              <a:rPr lang="en-US"/>
              <a:t>Kaylee T. Matheny - Unpacking the Aspiration Gap</a:t>
            </a:r>
          </a:p>
        </p:txBody>
      </p:sp>
      <p:sp>
        <p:nvSpPr>
          <p:cNvPr id="6" name="Slide Number Placeholder 5"/>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2033416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49D9FA-BE94-4E89-8C1B-9DA512A66899}" type="datetime1">
              <a:rPr lang="en-US" smtClean="0"/>
              <a:t>3/28/2023</a:t>
            </a:fld>
            <a:endParaRPr lang="en-US"/>
          </a:p>
        </p:txBody>
      </p:sp>
      <p:sp>
        <p:nvSpPr>
          <p:cNvPr id="6" name="Footer Placeholder 5"/>
          <p:cNvSpPr>
            <a:spLocks noGrp="1"/>
          </p:cNvSpPr>
          <p:nvPr>
            <p:ph type="ftr" sz="quarter" idx="11"/>
          </p:nvPr>
        </p:nvSpPr>
        <p:spPr/>
        <p:txBody>
          <a:bodyPr/>
          <a:lstStyle/>
          <a:p>
            <a:r>
              <a:rPr lang="en-US"/>
              <a:t>Kaylee T. Matheny - Unpacking the Aspiration Gap</a:t>
            </a:r>
          </a:p>
        </p:txBody>
      </p:sp>
      <p:sp>
        <p:nvSpPr>
          <p:cNvPr id="7" name="Slide Number Placeholder 6"/>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408828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E4511F-023B-4D47-BFC4-63C1B7540C02}" type="datetime1">
              <a:rPr lang="en-US" smtClean="0"/>
              <a:t>3/28/2023</a:t>
            </a:fld>
            <a:endParaRPr lang="en-US"/>
          </a:p>
        </p:txBody>
      </p:sp>
      <p:sp>
        <p:nvSpPr>
          <p:cNvPr id="8" name="Footer Placeholder 7"/>
          <p:cNvSpPr>
            <a:spLocks noGrp="1"/>
          </p:cNvSpPr>
          <p:nvPr>
            <p:ph type="ftr" sz="quarter" idx="11"/>
          </p:nvPr>
        </p:nvSpPr>
        <p:spPr/>
        <p:txBody>
          <a:bodyPr/>
          <a:lstStyle/>
          <a:p>
            <a:r>
              <a:rPr lang="en-US"/>
              <a:t>Kaylee T. Matheny - Unpacking the Aspiration Gap</a:t>
            </a:r>
          </a:p>
        </p:txBody>
      </p:sp>
      <p:sp>
        <p:nvSpPr>
          <p:cNvPr id="9" name="Slide Number Placeholder 8"/>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1548928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92601B-9B97-4D5A-BBF0-2C54A92D1D21}" type="datetime1">
              <a:rPr lang="en-US" smtClean="0"/>
              <a:t>3/28/2023</a:t>
            </a:fld>
            <a:endParaRPr lang="en-US"/>
          </a:p>
        </p:txBody>
      </p:sp>
      <p:sp>
        <p:nvSpPr>
          <p:cNvPr id="4" name="Footer Placeholder 3"/>
          <p:cNvSpPr>
            <a:spLocks noGrp="1"/>
          </p:cNvSpPr>
          <p:nvPr>
            <p:ph type="ftr" sz="quarter" idx="11"/>
          </p:nvPr>
        </p:nvSpPr>
        <p:spPr/>
        <p:txBody>
          <a:bodyPr/>
          <a:lstStyle/>
          <a:p>
            <a:r>
              <a:rPr lang="en-US"/>
              <a:t>Kaylee T. Matheny - Unpacking the Aspiration Gap</a:t>
            </a:r>
          </a:p>
        </p:txBody>
      </p:sp>
      <p:sp>
        <p:nvSpPr>
          <p:cNvPr id="5" name="Slide Number Placeholder 4"/>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3334648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EFD9EE-2498-4986-BC1E-7E4C8842FE94}" type="datetime1">
              <a:rPr lang="en-US" smtClean="0"/>
              <a:t>3/28/2023</a:t>
            </a:fld>
            <a:endParaRPr lang="en-US"/>
          </a:p>
        </p:txBody>
      </p:sp>
      <p:sp>
        <p:nvSpPr>
          <p:cNvPr id="3" name="Footer Placeholder 2"/>
          <p:cNvSpPr>
            <a:spLocks noGrp="1"/>
          </p:cNvSpPr>
          <p:nvPr>
            <p:ph type="ftr" sz="quarter" idx="11"/>
          </p:nvPr>
        </p:nvSpPr>
        <p:spPr/>
        <p:txBody>
          <a:bodyPr/>
          <a:lstStyle/>
          <a:p>
            <a:r>
              <a:rPr lang="en-US"/>
              <a:t>Kaylee T. Matheny - Unpacking the Aspiration Gap</a:t>
            </a:r>
          </a:p>
        </p:txBody>
      </p:sp>
      <p:sp>
        <p:nvSpPr>
          <p:cNvPr id="4" name="Slide Number Placeholder 3"/>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1898711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25C62D-C552-4A1C-BE7E-E0103C68D135}" type="datetime1">
              <a:rPr lang="en-US" smtClean="0"/>
              <a:t>3/28/2023</a:t>
            </a:fld>
            <a:endParaRPr lang="en-US"/>
          </a:p>
        </p:txBody>
      </p:sp>
      <p:sp>
        <p:nvSpPr>
          <p:cNvPr id="6" name="Footer Placeholder 5"/>
          <p:cNvSpPr>
            <a:spLocks noGrp="1"/>
          </p:cNvSpPr>
          <p:nvPr>
            <p:ph type="ftr" sz="quarter" idx="11"/>
          </p:nvPr>
        </p:nvSpPr>
        <p:spPr/>
        <p:txBody>
          <a:bodyPr/>
          <a:lstStyle/>
          <a:p>
            <a:r>
              <a:rPr lang="en-US"/>
              <a:t>Kaylee T. Matheny - Unpacking the Aspiration Gap</a:t>
            </a:r>
          </a:p>
        </p:txBody>
      </p:sp>
      <p:sp>
        <p:nvSpPr>
          <p:cNvPr id="7" name="Slide Number Placeholder 6"/>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3114429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D0C889-603A-4D38-8A2E-4A0C927A7C4F}" type="datetime1">
              <a:rPr lang="en-US" smtClean="0"/>
              <a:t>3/28/2023</a:t>
            </a:fld>
            <a:endParaRPr lang="en-US"/>
          </a:p>
        </p:txBody>
      </p:sp>
      <p:sp>
        <p:nvSpPr>
          <p:cNvPr id="6" name="Footer Placeholder 5"/>
          <p:cNvSpPr>
            <a:spLocks noGrp="1"/>
          </p:cNvSpPr>
          <p:nvPr>
            <p:ph type="ftr" sz="quarter" idx="11"/>
          </p:nvPr>
        </p:nvSpPr>
        <p:spPr/>
        <p:txBody>
          <a:bodyPr/>
          <a:lstStyle/>
          <a:p>
            <a:r>
              <a:rPr lang="en-US"/>
              <a:t>Kaylee T. Matheny - Unpacking the Aspiration Gap</a:t>
            </a:r>
          </a:p>
        </p:txBody>
      </p:sp>
      <p:sp>
        <p:nvSpPr>
          <p:cNvPr id="7" name="Slide Number Placeholder 6"/>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198567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2E85E8-508A-4052-8ED3-B61F047B2EF7}" type="datetime1">
              <a:rPr lang="en-US" smtClean="0"/>
              <a:t>3/28/2023</a:t>
            </a:fld>
            <a:endParaRPr lang="en-US"/>
          </a:p>
        </p:txBody>
      </p:sp>
      <p:sp>
        <p:nvSpPr>
          <p:cNvPr id="5" name="Footer Placeholder 4"/>
          <p:cNvSpPr>
            <a:spLocks noGrp="1"/>
          </p:cNvSpPr>
          <p:nvPr>
            <p:ph type="ftr" sz="quarter" idx="11"/>
          </p:nvPr>
        </p:nvSpPr>
        <p:spPr/>
        <p:txBody>
          <a:bodyPr/>
          <a:lstStyle/>
          <a:p>
            <a:r>
              <a:rPr lang="en-US"/>
              <a:t>Kaylee T. Matheny - Unpacking the Aspiration Gap</a:t>
            </a:r>
          </a:p>
        </p:txBody>
      </p:sp>
      <p:sp>
        <p:nvSpPr>
          <p:cNvPr id="6" name="Slide Number Placeholder 5"/>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2195250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D012B2-13AE-4106-877D-A0B8DADED6CA}" type="datetime1">
              <a:rPr lang="en-US" smtClean="0"/>
              <a:t>3/28/2023</a:t>
            </a:fld>
            <a:endParaRPr lang="en-US"/>
          </a:p>
        </p:txBody>
      </p:sp>
      <p:sp>
        <p:nvSpPr>
          <p:cNvPr id="5" name="Footer Placeholder 4"/>
          <p:cNvSpPr>
            <a:spLocks noGrp="1"/>
          </p:cNvSpPr>
          <p:nvPr>
            <p:ph type="ftr" sz="quarter" idx="11"/>
          </p:nvPr>
        </p:nvSpPr>
        <p:spPr/>
        <p:txBody>
          <a:bodyPr/>
          <a:lstStyle/>
          <a:p>
            <a:r>
              <a:rPr lang="en-US"/>
              <a:t>Kaylee T. Matheny - Unpacking the Aspiration Gap</a:t>
            </a:r>
          </a:p>
        </p:txBody>
      </p:sp>
      <p:sp>
        <p:nvSpPr>
          <p:cNvPr id="6" name="Slide Number Placeholder 5"/>
          <p:cNvSpPr>
            <a:spLocks noGrp="1"/>
          </p:cNvSpPr>
          <p:nvPr>
            <p:ph type="sldNum" sz="quarter" idx="12"/>
          </p:nvPr>
        </p:nvSpPr>
        <p:spPr/>
        <p:txBody>
          <a:bodyPr/>
          <a:lstStyle/>
          <a:p>
            <a:fld id="{15FA40B2-0C27-41E6-9A52-9B0DA664B8BC}" type="slidenum">
              <a:rPr lang="en-US" smtClean="0"/>
              <a:t>‹#›</a:t>
            </a:fld>
            <a:endParaRPr lang="en-US"/>
          </a:p>
        </p:txBody>
      </p:sp>
    </p:spTree>
    <p:extLst>
      <p:ext uri="{BB962C8B-B14F-4D97-AF65-F5344CB8AC3E}">
        <p14:creationId xmlns:p14="http://schemas.microsoft.com/office/powerpoint/2010/main" val="3674925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lumMod val="102000"/>
              </a:schemeClr>
            </a:gs>
            <a:gs pos="50000">
              <a:schemeClr val="bg2">
                <a:tint val="98000"/>
                <a:satMod val="130000"/>
                <a:shade val="90000"/>
                <a:lumMod val="103000"/>
              </a:schemeClr>
            </a:gs>
            <a:gs pos="100000">
              <a:schemeClr val="bg2">
                <a:shade val="63000"/>
                <a:satMod val="120000"/>
                <a:alpha val="64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DD146-4382-463B-8450-F2AFEB7326CE}" type="datetime1">
              <a:rPr lang="en-US" smtClean="0"/>
              <a:t>3/28/2023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Kaylee T. Matheny - Unpacking the Aspiration Gap</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A40B2-0C27-41E6-9A52-9B0DA664B8BC}" type="slidenum">
              <a:rPr lang="en-US" smtClean="0"/>
              <a:t>‹#›</a:t>
            </a:fld>
            <a:endParaRPr lang="en-US"/>
          </a:p>
        </p:txBody>
      </p:sp>
    </p:spTree>
    <p:extLst>
      <p:ext uri="{BB962C8B-B14F-4D97-AF65-F5344CB8AC3E}">
        <p14:creationId xmlns:p14="http://schemas.microsoft.com/office/powerpoint/2010/main" val="3209434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7.sv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9" Type="http://schemas.openxmlformats.org/officeDocument/2006/relationships/image" Target="../media/image4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53.sv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3.sv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53.sv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5.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2.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sv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s://law.wisc.edu/fjr/rjp/justice.html#:~:text=Restorative%20justice%20seeks%20to%20examine,to%20repair%20the%20harm%20done." TargetMode="External"/><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hyperlink" Target="https://law.wisc.edu/fjr/rjp/justice.html#:~:text=Restorative%20justice%20seeks%20to%20examine,to%20repair%20the%20harm%20done." TargetMode="External"/><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hyperlink" Target="https://pressbooks.bccampus.ca/researchmethods/" TargetMode="External"/><Relationship Id="rId7" Type="http://schemas.openxmlformats.org/officeDocument/2006/relationships/hyperlink" Target="https://podcasters.spotify.com/pod/show/rick-harris-cust-faithful/episodes/The-Tyranny-Of-The-Transcript-emjia1" TargetMode="External"/><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hyperlink" Target="https://www.podomatic.com/podcasts/aeraqrsig/episodes/2022-02-10T12_18_34-08_00" TargetMode="External"/><Relationship Id="rId5" Type="http://schemas.openxmlformats.org/officeDocument/2006/relationships/hyperlink" Target="https://press.uchicago.edu/ucp/books/book/chicago/L/bo114845989.html" TargetMode="External"/><Relationship Id="rId4" Type="http://schemas.openxmlformats.org/officeDocument/2006/relationships/hyperlink" Target="https://www.ucpress.edu/book/9780520390669/qualitative-literac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9803" y="1372656"/>
            <a:ext cx="10014316" cy="958038"/>
          </a:xfrm>
        </p:spPr>
        <p:txBody>
          <a:bodyPr anchor="t">
            <a:noAutofit/>
          </a:bodyPr>
          <a:lstStyle/>
          <a:p>
            <a:r>
              <a:rPr lang="en-US" sz="8000" b="1" dirty="0">
                <a:latin typeface="+mn-lt"/>
              </a:rPr>
              <a:t>Conducting Qualitative Interviews</a:t>
            </a:r>
          </a:p>
        </p:txBody>
      </p:sp>
      <p:sp>
        <p:nvSpPr>
          <p:cNvPr id="10" name="Footer Placeholder 9"/>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11" name="Slide Number Placeholder 10"/>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a:t>
            </a:fld>
            <a:endParaRPr lang="en-US" dirty="0">
              <a:solidFill>
                <a:schemeClr val="bg1"/>
              </a:solidFill>
            </a:endParaRPr>
          </a:p>
        </p:txBody>
      </p:sp>
      <p:sp>
        <p:nvSpPr>
          <p:cNvPr id="3" name="Subtitle 2">
            <a:extLst>
              <a:ext uri="{FF2B5EF4-FFF2-40B4-BE49-F238E27FC236}">
                <a16:creationId xmlns:a16="http://schemas.microsoft.com/office/drawing/2014/main" id="{99F17992-F30F-2689-E5BA-999D5D610CB0}"/>
              </a:ext>
            </a:extLst>
          </p:cNvPr>
          <p:cNvSpPr>
            <a:spLocks noGrp="1"/>
          </p:cNvSpPr>
          <p:nvPr>
            <p:ph type="subTitle" idx="1"/>
          </p:nvPr>
        </p:nvSpPr>
        <p:spPr>
          <a:xfrm>
            <a:off x="1524000" y="3841507"/>
            <a:ext cx="9144000" cy="958038"/>
          </a:xfrm>
        </p:spPr>
        <p:txBody>
          <a:bodyPr>
            <a:normAutofit/>
          </a:bodyPr>
          <a:lstStyle/>
          <a:p>
            <a:r>
              <a:rPr lang="en-US" dirty="0"/>
              <a:t>Professor Kaylee T. Matheny</a:t>
            </a:r>
          </a:p>
          <a:p>
            <a:r>
              <a:rPr lang="en-US" dirty="0"/>
              <a:t>Introduction to Research Methods</a:t>
            </a:r>
          </a:p>
        </p:txBody>
      </p:sp>
    </p:spTree>
    <p:extLst>
      <p:ext uri="{BB962C8B-B14F-4D97-AF65-F5344CB8AC3E}">
        <p14:creationId xmlns:p14="http://schemas.microsoft.com/office/powerpoint/2010/main" val="2320807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a:t>
            </a:fld>
            <a:endParaRPr lang="en-US" dirty="0">
              <a:solidFill>
                <a:schemeClr val="bg1"/>
              </a:solidFill>
            </a:endParaRPr>
          </a:p>
        </p:txBody>
      </p:sp>
      <p:graphicFrame>
        <p:nvGraphicFramePr>
          <p:cNvPr id="4" name="Diagram 3">
            <a:extLst>
              <a:ext uri="{FF2B5EF4-FFF2-40B4-BE49-F238E27FC236}">
                <a16:creationId xmlns:a16="http://schemas.microsoft.com/office/drawing/2014/main" id="{DA807872-5269-838D-CD4A-1BF08E0C9E5C}"/>
              </a:ext>
            </a:extLst>
          </p:cNvPr>
          <p:cNvGraphicFramePr/>
          <p:nvPr>
            <p:extLst>
              <p:ext uri="{D42A27DB-BD31-4B8C-83A1-F6EECF244321}">
                <p14:modId xmlns:p14="http://schemas.microsoft.com/office/powerpoint/2010/main" val="1875401892"/>
              </p:ext>
            </p:extLst>
          </p:nvPr>
        </p:nvGraphicFramePr>
        <p:xfrm>
          <a:off x="1427772" y="568941"/>
          <a:ext cx="733439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00BC97C1-F99A-3FEC-91B1-5A56532B583A}"/>
              </a:ext>
            </a:extLst>
          </p:cNvPr>
          <p:cNvSpPr>
            <a:spLocks noGrp="1"/>
          </p:cNvSpPr>
          <p:nvPr>
            <p:ph type="ctrTitle"/>
          </p:nvPr>
        </p:nvSpPr>
        <p:spPr>
          <a:xfrm>
            <a:off x="593744" y="600687"/>
            <a:ext cx="8567673" cy="923312"/>
          </a:xfrm>
        </p:spPr>
        <p:txBody>
          <a:bodyPr anchor="ctr">
            <a:normAutofit/>
          </a:bodyPr>
          <a:lstStyle/>
          <a:p>
            <a:pPr algn="l"/>
            <a:r>
              <a:rPr lang="en-US" sz="5400" dirty="0">
                <a:latin typeface="+mn-lt"/>
              </a:rPr>
              <a:t>Road Map</a:t>
            </a:r>
          </a:p>
        </p:txBody>
      </p:sp>
    </p:spTree>
    <p:extLst>
      <p:ext uri="{BB962C8B-B14F-4D97-AF65-F5344CB8AC3E}">
        <p14:creationId xmlns:p14="http://schemas.microsoft.com/office/powerpoint/2010/main" val="1405777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a:t>
            </a:fld>
            <a:endParaRPr lang="en-US" dirty="0">
              <a:solidFill>
                <a:schemeClr val="bg1"/>
              </a:solidFill>
            </a:endParaRPr>
          </a:p>
        </p:txBody>
      </p:sp>
      <p:graphicFrame>
        <p:nvGraphicFramePr>
          <p:cNvPr id="4" name="Diagram 3">
            <a:extLst>
              <a:ext uri="{FF2B5EF4-FFF2-40B4-BE49-F238E27FC236}">
                <a16:creationId xmlns:a16="http://schemas.microsoft.com/office/drawing/2014/main" id="{DA807872-5269-838D-CD4A-1BF08E0C9E5C}"/>
              </a:ext>
            </a:extLst>
          </p:cNvPr>
          <p:cNvGraphicFramePr/>
          <p:nvPr>
            <p:extLst>
              <p:ext uri="{D42A27DB-BD31-4B8C-83A1-F6EECF244321}">
                <p14:modId xmlns:p14="http://schemas.microsoft.com/office/powerpoint/2010/main" val="4010532918"/>
              </p:ext>
            </p:extLst>
          </p:nvPr>
        </p:nvGraphicFramePr>
        <p:xfrm>
          <a:off x="1427772" y="568941"/>
          <a:ext cx="733439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00BC97C1-F99A-3FEC-91B1-5A56532B583A}"/>
              </a:ext>
            </a:extLst>
          </p:cNvPr>
          <p:cNvSpPr>
            <a:spLocks noGrp="1"/>
          </p:cNvSpPr>
          <p:nvPr>
            <p:ph type="ctrTitle"/>
          </p:nvPr>
        </p:nvSpPr>
        <p:spPr>
          <a:xfrm>
            <a:off x="593744" y="600687"/>
            <a:ext cx="8567673" cy="923312"/>
          </a:xfrm>
        </p:spPr>
        <p:txBody>
          <a:bodyPr anchor="ctr">
            <a:normAutofit/>
          </a:bodyPr>
          <a:lstStyle/>
          <a:p>
            <a:pPr algn="l"/>
            <a:r>
              <a:rPr lang="en-US" sz="5400" dirty="0">
                <a:latin typeface="+mn-lt"/>
              </a:rPr>
              <a:t>Road Map</a:t>
            </a:r>
          </a:p>
        </p:txBody>
      </p:sp>
    </p:spTree>
    <p:extLst>
      <p:ext uri="{BB962C8B-B14F-4D97-AF65-F5344CB8AC3E}">
        <p14:creationId xmlns:p14="http://schemas.microsoft.com/office/powerpoint/2010/main" val="2093656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phic 22" descr="Compass outline">
            <a:extLst>
              <a:ext uri="{FF2B5EF4-FFF2-40B4-BE49-F238E27FC236}">
                <a16:creationId xmlns:a16="http://schemas.microsoft.com/office/drawing/2014/main" id="{5C97A814-4A48-7DFF-325D-0772A5E324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9622" y="2348235"/>
            <a:ext cx="914400" cy="914400"/>
          </a:xfrm>
          <a:prstGeom prst="rect">
            <a:avLst/>
          </a:prstGeom>
        </p:spPr>
      </p:pic>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a:t>
            </a:fld>
            <a:endParaRPr lang="en-US" dirty="0">
              <a:solidFill>
                <a:schemeClr val="bg1"/>
              </a:solidFill>
            </a:endParaRPr>
          </a:p>
        </p:txBody>
      </p:sp>
      <p:sp>
        <p:nvSpPr>
          <p:cNvPr id="2" name="Title 1">
            <a:extLst>
              <a:ext uri="{FF2B5EF4-FFF2-40B4-BE49-F238E27FC236}">
                <a16:creationId xmlns:a16="http://schemas.microsoft.com/office/drawing/2014/main" id="{03DECDAF-199E-F9F0-D206-93D21AA7A8DB}"/>
              </a:ext>
            </a:extLst>
          </p:cNvPr>
          <p:cNvSpPr>
            <a:spLocks noGrp="1"/>
          </p:cNvSpPr>
          <p:nvPr>
            <p:ph type="ctrTitle"/>
          </p:nvPr>
        </p:nvSpPr>
        <p:spPr>
          <a:xfrm>
            <a:off x="512956" y="622284"/>
            <a:ext cx="10289022" cy="923312"/>
          </a:xfrm>
        </p:spPr>
        <p:txBody>
          <a:bodyPr anchor="ctr">
            <a:normAutofit/>
          </a:bodyPr>
          <a:lstStyle/>
          <a:p>
            <a:pPr algn="l"/>
            <a:r>
              <a:rPr lang="en-US" sz="5400" dirty="0">
                <a:latin typeface="+mn-lt"/>
              </a:rPr>
              <a:t>Before interviewing…</a:t>
            </a:r>
          </a:p>
        </p:txBody>
      </p:sp>
      <p:pic>
        <p:nvPicPr>
          <p:cNvPr id="5" name="Graphic 4" descr="Question Mark with solid fill">
            <a:extLst>
              <a:ext uri="{FF2B5EF4-FFF2-40B4-BE49-F238E27FC236}">
                <a16:creationId xmlns:a16="http://schemas.microsoft.com/office/drawing/2014/main" id="{84A993D7-2C45-3AA0-5678-DC37510E93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91278" y="2348235"/>
            <a:ext cx="914400" cy="914400"/>
          </a:xfrm>
          <a:prstGeom prst="rect">
            <a:avLst/>
          </a:prstGeom>
        </p:spPr>
      </p:pic>
      <p:sp>
        <p:nvSpPr>
          <p:cNvPr id="7" name="TextBox 6">
            <a:extLst>
              <a:ext uri="{FF2B5EF4-FFF2-40B4-BE49-F238E27FC236}">
                <a16:creationId xmlns:a16="http://schemas.microsoft.com/office/drawing/2014/main" id="{506E66F2-C7BE-987B-D3B5-3ADFCE3F7680}"/>
              </a:ext>
            </a:extLst>
          </p:cNvPr>
          <p:cNvSpPr txBox="1"/>
          <p:nvPr/>
        </p:nvSpPr>
        <p:spPr>
          <a:xfrm>
            <a:off x="1812725" y="3429000"/>
            <a:ext cx="1871506" cy="646331"/>
          </a:xfrm>
          <a:prstGeom prst="rect">
            <a:avLst/>
          </a:prstGeom>
          <a:noFill/>
        </p:spPr>
        <p:txBody>
          <a:bodyPr wrap="square">
            <a:spAutoFit/>
          </a:bodyPr>
          <a:lstStyle/>
          <a:p>
            <a:pPr algn="ctr"/>
            <a:r>
              <a:rPr lang="en-US" dirty="0"/>
              <a:t>Identify a research question</a:t>
            </a:r>
          </a:p>
        </p:txBody>
      </p:sp>
      <p:sp>
        <p:nvSpPr>
          <p:cNvPr id="9" name="TextBox 8">
            <a:extLst>
              <a:ext uri="{FF2B5EF4-FFF2-40B4-BE49-F238E27FC236}">
                <a16:creationId xmlns:a16="http://schemas.microsoft.com/office/drawing/2014/main" id="{E131E177-2266-3FF8-C863-BEE852757513}"/>
              </a:ext>
            </a:extLst>
          </p:cNvPr>
          <p:cNvSpPr txBox="1"/>
          <p:nvPr/>
        </p:nvSpPr>
        <p:spPr>
          <a:xfrm>
            <a:off x="3984843" y="3429000"/>
            <a:ext cx="1871506" cy="646331"/>
          </a:xfrm>
          <a:prstGeom prst="rect">
            <a:avLst/>
          </a:prstGeom>
          <a:noFill/>
        </p:spPr>
        <p:txBody>
          <a:bodyPr wrap="square">
            <a:spAutoFit/>
          </a:bodyPr>
          <a:lstStyle/>
          <a:p>
            <a:pPr algn="ctr"/>
            <a:r>
              <a:rPr lang="en-US" dirty="0"/>
              <a:t>Develop an interview guide</a:t>
            </a:r>
          </a:p>
        </p:txBody>
      </p:sp>
      <p:sp>
        <p:nvSpPr>
          <p:cNvPr id="11" name="TextBox 10">
            <a:extLst>
              <a:ext uri="{FF2B5EF4-FFF2-40B4-BE49-F238E27FC236}">
                <a16:creationId xmlns:a16="http://schemas.microsoft.com/office/drawing/2014/main" id="{3B43D406-9C9C-6ED2-36DA-BDA005F5F4D6}"/>
              </a:ext>
            </a:extLst>
          </p:cNvPr>
          <p:cNvSpPr txBox="1"/>
          <p:nvPr/>
        </p:nvSpPr>
        <p:spPr>
          <a:xfrm>
            <a:off x="6156961" y="3429000"/>
            <a:ext cx="1871506" cy="646331"/>
          </a:xfrm>
          <a:prstGeom prst="rect">
            <a:avLst/>
          </a:prstGeom>
          <a:noFill/>
        </p:spPr>
        <p:txBody>
          <a:bodyPr wrap="square">
            <a:spAutoFit/>
          </a:bodyPr>
          <a:lstStyle/>
          <a:p>
            <a:pPr algn="ctr"/>
            <a:r>
              <a:rPr lang="en-US" dirty="0"/>
              <a:t>Recruit participants</a:t>
            </a:r>
          </a:p>
        </p:txBody>
      </p:sp>
      <p:sp>
        <p:nvSpPr>
          <p:cNvPr id="13" name="TextBox 12">
            <a:extLst>
              <a:ext uri="{FF2B5EF4-FFF2-40B4-BE49-F238E27FC236}">
                <a16:creationId xmlns:a16="http://schemas.microsoft.com/office/drawing/2014/main" id="{49EB586B-587B-B087-5316-EAE008C36426}"/>
              </a:ext>
            </a:extLst>
          </p:cNvPr>
          <p:cNvSpPr txBox="1"/>
          <p:nvPr/>
        </p:nvSpPr>
        <p:spPr>
          <a:xfrm>
            <a:off x="8329079" y="3429000"/>
            <a:ext cx="1871506" cy="646331"/>
          </a:xfrm>
          <a:prstGeom prst="rect">
            <a:avLst/>
          </a:prstGeom>
          <a:noFill/>
        </p:spPr>
        <p:txBody>
          <a:bodyPr wrap="square">
            <a:spAutoFit/>
          </a:bodyPr>
          <a:lstStyle/>
          <a:p>
            <a:pPr algn="ctr"/>
            <a:r>
              <a:rPr lang="en-US" dirty="0"/>
              <a:t>Prepare for the interview</a:t>
            </a:r>
          </a:p>
        </p:txBody>
      </p:sp>
      <p:pic>
        <p:nvPicPr>
          <p:cNvPr id="15" name="Graphic 14" descr="Cycle with people with solid fill">
            <a:extLst>
              <a:ext uri="{FF2B5EF4-FFF2-40B4-BE49-F238E27FC236}">
                <a16:creationId xmlns:a16="http://schemas.microsoft.com/office/drawing/2014/main" id="{32FAD509-BA4E-517A-D485-D87E5B14425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01664" y="2367073"/>
            <a:ext cx="914400" cy="914400"/>
          </a:xfrm>
          <a:prstGeom prst="rect">
            <a:avLst/>
          </a:prstGeom>
        </p:spPr>
      </p:pic>
      <p:pic>
        <p:nvPicPr>
          <p:cNvPr id="17" name="Graphic 16" descr="Group of people outline">
            <a:extLst>
              <a:ext uri="{FF2B5EF4-FFF2-40B4-BE49-F238E27FC236}">
                <a16:creationId xmlns:a16="http://schemas.microsoft.com/office/drawing/2014/main" id="{26FA3FB4-DCCD-4AF8-18D6-B0552B55CAE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15643" y="2316144"/>
            <a:ext cx="914400" cy="914400"/>
          </a:xfrm>
          <a:prstGeom prst="rect">
            <a:avLst/>
          </a:prstGeom>
        </p:spPr>
      </p:pic>
    </p:spTree>
    <p:extLst>
      <p:ext uri="{BB962C8B-B14F-4D97-AF65-F5344CB8AC3E}">
        <p14:creationId xmlns:p14="http://schemas.microsoft.com/office/powerpoint/2010/main" val="2582193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When should I use interviews? </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142731"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You are interested in people’s </a:t>
            </a:r>
            <a:r>
              <a:rPr lang="en-US" sz="3200" b="1" dirty="0"/>
              <a:t>perceptions</a:t>
            </a:r>
          </a:p>
          <a:p>
            <a:pPr marL="285750" indent="-285750">
              <a:buFont typeface="Arial" panose="020B0604020202020204" pitchFamily="34" charset="0"/>
              <a:buChar char="•"/>
            </a:pPr>
            <a:r>
              <a:rPr lang="en-US" sz="3200" dirty="0"/>
              <a:t>You think you will need </a:t>
            </a:r>
            <a:r>
              <a:rPr lang="en-US" sz="3200" b="1" dirty="0"/>
              <a:t>details</a:t>
            </a:r>
            <a:r>
              <a:rPr lang="en-US" sz="3200" dirty="0"/>
              <a:t> and </a:t>
            </a:r>
            <a:r>
              <a:rPr lang="en-US" sz="3200" b="1" dirty="0"/>
              <a:t>explanations</a:t>
            </a:r>
            <a:r>
              <a:rPr lang="en-US" sz="3200" dirty="0"/>
              <a:t> on participants’ responses</a:t>
            </a:r>
          </a:p>
          <a:p>
            <a:pPr marL="285750" indent="-285750">
              <a:buFont typeface="Arial" panose="020B0604020202020204" pitchFamily="34" charset="0"/>
              <a:buChar char="•"/>
            </a:pPr>
            <a:r>
              <a:rPr lang="en-US" sz="3200" dirty="0"/>
              <a:t>You are studying something </a:t>
            </a:r>
            <a:r>
              <a:rPr lang="en-US" sz="3200" b="1" dirty="0"/>
              <a:t>complex</a:t>
            </a:r>
            <a:r>
              <a:rPr lang="en-US" sz="3200" dirty="0"/>
              <a:t> or anticipate confusion</a:t>
            </a:r>
          </a:p>
        </p:txBody>
      </p:sp>
    </p:spTree>
    <p:extLst>
      <p:ext uri="{BB962C8B-B14F-4D97-AF65-F5344CB8AC3E}">
        <p14:creationId xmlns:p14="http://schemas.microsoft.com/office/powerpoint/2010/main" val="411982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When should I use interviews? </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6</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142731"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You are interested in people’s </a:t>
            </a:r>
            <a:r>
              <a:rPr lang="en-US" sz="3200" b="1" dirty="0"/>
              <a:t>perceptions</a:t>
            </a:r>
          </a:p>
          <a:p>
            <a:pPr marL="285750" indent="-285750">
              <a:buFont typeface="Arial" panose="020B0604020202020204" pitchFamily="34" charset="0"/>
              <a:buChar char="•"/>
            </a:pPr>
            <a:r>
              <a:rPr lang="en-US" sz="3200" dirty="0"/>
              <a:t>You think you will need </a:t>
            </a:r>
            <a:r>
              <a:rPr lang="en-US" sz="3200" b="1" dirty="0"/>
              <a:t>details</a:t>
            </a:r>
            <a:r>
              <a:rPr lang="en-US" sz="3200" dirty="0"/>
              <a:t> and </a:t>
            </a:r>
            <a:r>
              <a:rPr lang="en-US" sz="3200" b="1" dirty="0"/>
              <a:t>explanations</a:t>
            </a:r>
            <a:r>
              <a:rPr lang="en-US" sz="3200" dirty="0"/>
              <a:t> on participants’ responses</a:t>
            </a:r>
          </a:p>
          <a:p>
            <a:pPr marL="285750" indent="-285750">
              <a:buFont typeface="Arial" panose="020B0604020202020204" pitchFamily="34" charset="0"/>
              <a:buChar char="•"/>
            </a:pPr>
            <a:r>
              <a:rPr lang="en-US" sz="3200" dirty="0"/>
              <a:t>You are studying something </a:t>
            </a:r>
            <a:r>
              <a:rPr lang="en-US" sz="3200" b="1" dirty="0"/>
              <a:t>complex</a:t>
            </a:r>
            <a:r>
              <a:rPr lang="en-US" sz="3200" dirty="0"/>
              <a:t> or anticipate confusion</a:t>
            </a:r>
          </a:p>
        </p:txBody>
      </p:sp>
      <p:sp>
        <p:nvSpPr>
          <p:cNvPr id="3" name="TextBox 2">
            <a:extLst>
              <a:ext uri="{FF2B5EF4-FFF2-40B4-BE49-F238E27FC236}">
                <a16:creationId xmlns:a16="http://schemas.microsoft.com/office/drawing/2014/main" id="{53BD0258-EBA0-FC04-8118-744F5EBD532E}"/>
              </a:ext>
            </a:extLst>
          </p:cNvPr>
          <p:cNvSpPr txBox="1"/>
          <p:nvPr/>
        </p:nvSpPr>
        <p:spPr>
          <a:xfrm>
            <a:off x="1072663" y="4537566"/>
            <a:ext cx="5388428" cy="461665"/>
          </a:xfrm>
          <a:prstGeom prst="rect">
            <a:avLst/>
          </a:prstGeom>
          <a:noFill/>
        </p:spPr>
        <p:txBody>
          <a:bodyPr wrap="square">
            <a:spAutoFit/>
          </a:bodyPr>
          <a:lstStyle/>
          <a:p>
            <a:r>
              <a:rPr lang="en-US" sz="2400" dirty="0"/>
              <a:t>What does employment mean to people? </a:t>
            </a:r>
          </a:p>
        </p:txBody>
      </p:sp>
      <p:sp>
        <p:nvSpPr>
          <p:cNvPr id="4" name="TextBox 3">
            <a:extLst>
              <a:ext uri="{FF2B5EF4-FFF2-40B4-BE49-F238E27FC236}">
                <a16:creationId xmlns:a16="http://schemas.microsoft.com/office/drawing/2014/main" id="{5AE9395C-442D-1AEA-DC91-B8D2854545BA}"/>
              </a:ext>
            </a:extLst>
          </p:cNvPr>
          <p:cNvSpPr txBox="1"/>
          <p:nvPr/>
        </p:nvSpPr>
        <p:spPr>
          <a:xfrm>
            <a:off x="1072661" y="4978710"/>
            <a:ext cx="6172199" cy="461665"/>
          </a:xfrm>
          <a:prstGeom prst="rect">
            <a:avLst/>
          </a:prstGeom>
          <a:noFill/>
        </p:spPr>
        <p:txBody>
          <a:bodyPr wrap="square">
            <a:spAutoFit/>
          </a:bodyPr>
          <a:lstStyle/>
          <a:p>
            <a:r>
              <a:rPr lang="en-US" sz="2400" dirty="0"/>
              <a:t>How do teachers interpret curricula reforms? </a:t>
            </a:r>
          </a:p>
        </p:txBody>
      </p:sp>
      <p:sp>
        <p:nvSpPr>
          <p:cNvPr id="5" name="TextBox 4">
            <a:extLst>
              <a:ext uri="{FF2B5EF4-FFF2-40B4-BE49-F238E27FC236}">
                <a16:creationId xmlns:a16="http://schemas.microsoft.com/office/drawing/2014/main" id="{525BE0DB-D836-601E-BB68-7E9AA9DFFD41}"/>
              </a:ext>
            </a:extLst>
          </p:cNvPr>
          <p:cNvSpPr txBox="1"/>
          <p:nvPr/>
        </p:nvSpPr>
        <p:spPr>
          <a:xfrm>
            <a:off x="1072661" y="5419854"/>
            <a:ext cx="6172199" cy="461665"/>
          </a:xfrm>
          <a:prstGeom prst="rect">
            <a:avLst/>
          </a:prstGeom>
          <a:noFill/>
        </p:spPr>
        <p:txBody>
          <a:bodyPr wrap="square">
            <a:spAutoFit/>
          </a:bodyPr>
          <a:lstStyle/>
          <a:p>
            <a:r>
              <a:rPr lang="en-US" sz="2400" dirty="0"/>
              <a:t>When do people become adults? </a:t>
            </a:r>
          </a:p>
        </p:txBody>
      </p:sp>
      <p:sp>
        <p:nvSpPr>
          <p:cNvPr id="7" name="TextBox 6">
            <a:extLst>
              <a:ext uri="{FF2B5EF4-FFF2-40B4-BE49-F238E27FC236}">
                <a16:creationId xmlns:a16="http://schemas.microsoft.com/office/drawing/2014/main" id="{711BD77F-C476-0B1D-7B89-D424D6B4A9C7}"/>
              </a:ext>
            </a:extLst>
          </p:cNvPr>
          <p:cNvSpPr txBox="1"/>
          <p:nvPr/>
        </p:nvSpPr>
        <p:spPr>
          <a:xfrm>
            <a:off x="1687287" y="4075901"/>
            <a:ext cx="3869453" cy="461665"/>
          </a:xfrm>
          <a:prstGeom prst="rect">
            <a:avLst/>
          </a:prstGeom>
          <a:noFill/>
        </p:spPr>
        <p:txBody>
          <a:bodyPr wrap="square">
            <a:spAutoFit/>
          </a:bodyPr>
          <a:lstStyle/>
          <a:p>
            <a:pPr algn="ctr"/>
            <a:r>
              <a:rPr lang="en-US" sz="2400" b="1" u="sng" dirty="0"/>
              <a:t>Example Research Questions</a:t>
            </a:r>
          </a:p>
        </p:txBody>
      </p:sp>
    </p:spTree>
    <p:extLst>
      <p:ext uri="{BB962C8B-B14F-4D97-AF65-F5344CB8AC3E}">
        <p14:creationId xmlns:p14="http://schemas.microsoft.com/office/powerpoint/2010/main" val="11482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When should I use interviews? </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7</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142731"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You are interested in people’s </a:t>
            </a:r>
            <a:r>
              <a:rPr lang="en-US" sz="3200" b="1" dirty="0"/>
              <a:t>perceptions</a:t>
            </a:r>
          </a:p>
          <a:p>
            <a:pPr marL="285750" indent="-285750">
              <a:buFont typeface="Arial" panose="020B0604020202020204" pitchFamily="34" charset="0"/>
              <a:buChar char="•"/>
            </a:pPr>
            <a:r>
              <a:rPr lang="en-US" sz="3200" dirty="0"/>
              <a:t>You think you will need </a:t>
            </a:r>
            <a:r>
              <a:rPr lang="en-US" sz="3200" b="1" dirty="0"/>
              <a:t>details</a:t>
            </a:r>
            <a:r>
              <a:rPr lang="en-US" sz="3200" dirty="0"/>
              <a:t> and </a:t>
            </a:r>
            <a:r>
              <a:rPr lang="en-US" sz="3200" b="1" dirty="0"/>
              <a:t>explanations</a:t>
            </a:r>
            <a:r>
              <a:rPr lang="en-US" sz="3200" dirty="0"/>
              <a:t> on participants’ responses</a:t>
            </a:r>
          </a:p>
          <a:p>
            <a:pPr marL="285750" indent="-285750">
              <a:buFont typeface="Arial" panose="020B0604020202020204" pitchFamily="34" charset="0"/>
              <a:buChar char="•"/>
            </a:pPr>
            <a:r>
              <a:rPr lang="en-US" sz="3200" dirty="0"/>
              <a:t>You are studying something </a:t>
            </a:r>
            <a:r>
              <a:rPr lang="en-US" sz="3200" b="1" dirty="0"/>
              <a:t>complex</a:t>
            </a:r>
            <a:r>
              <a:rPr lang="en-US" sz="3200" dirty="0"/>
              <a:t> or anticipate confusion</a:t>
            </a:r>
          </a:p>
        </p:txBody>
      </p:sp>
      <p:sp>
        <p:nvSpPr>
          <p:cNvPr id="3" name="TextBox 2">
            <a:extLst>
              <a:ext uri="{FF2B5EF4-FFF2-40B4-BE49-F238E27FC236}">
                <a16:creationId xmlns:a16="http://schemas.microsoft.com/office/drawing/2014/main" id="{53BD0258-EBA0-FC04-8118-744F5EBD532E}"/>
              </a:ext>
            </a:extLst>
          </p:cNvPr>
          <p:cNvSpPr txBox="1"/>
          <p:nvPr/>
        </p:nvSpPr>
        <p:spPr>
          <a:xfrm>
            <a:off x="1072663" y="4537566"/>
            <a:ext cx="5388428" cy="461665"/>
          </a:xfrm>
          <a:prstGeom prst="rect">
            <a:avLst/>
          </a:prstGeom>
          <a:noFill/>
        </p:spPr>
        <p:txBody>
          <a:bodyPr wrap="square">
            <a:spAutoFit/>
          </a:bodyPr>
          <a:lstStyle/>
          <a:p>
            <a:r>
              <a:rPr lang="en-US" sz="2400" dirty="0"/>
              <a:t>What does employment mean to people? </a:t>
            </a:r>
          </a:p>
        </p:txBody>
      </p:sp>
      <p:sp>
        <p:nvSpPr>
          <p:cNvPr id="4" name="TextBox 3">
            <a:extLst>
              <a:ext uri="{FF2B5EF4-FFF2-40B4-BE49-F238E27FC236}">
                <a16:creationId xmlns:a16="http://schemas.microsoft.com/office/drawing/2014/main" id="{5AE9395C-442D-1AEA-DC91-B8D2854545BA}"/>
              </a:ext>
            </a:extLst>
          </p:cNvPr>
          <p:cNvSpPr txBox="1"/>
          <p:nvPr/>
        </p:nvSpPr>
        <p:spPr>
          <a:xfrm>
            <a:off x="1072661" y="4978710"/>
            <a:ext cx="6172199" cy="461665"/>
          </a:xfrm>
          <a:prstGeom prst="rect">
            <a:avLst/>
          </a:prstGeom>
          <a:noFill/>
        </p:spPr>
        <p:txBody>
          <a:bodyPr wrap="square">
            <a:spAutoFit/>
          </a:bodyPr>
          <a:lstStyle/>
          <a:p>
            <a:r>
              <a:rPr lang="en-US" sz="2400" dirty="0"/>
              <a:t>How do teachers interpret curricula reforms? </a:t>
            </a:r>
          </a:p>
        </p:txBody>
      </p:sp>
      <p:sp>
        <p:nvSpPr>
          <p:cNvPr id="5" name="TextBox 4">
            <a:extLst>
              <a:ext uri="{FF2B5EF4-FFF2-40B4-BE49-F238E27FC236}">
                <a16:creationId xmlns:a16="http://schemas.microsoft.com/office/drawing/2014/main" id="{525BE0DB-D836-601E-BB68-7E9AA9DFFD41}"/>
              </a:ext>
            </a:extLst>
          </p:cNvPr>
          <p:cNvSpPr txBox="1"/>
          <p:nvPr/>
        </p:nvSpPr>
        <p:spPr>
          <a:xfrm>
            <a:off x="1072661" y="5419854"/>
            <a:ext cx="6172199" cy="461665"/>
          </a:xfrm>
          <a:prstGeom prst="rect">
            <a:avLst/>
          </a:prstGeom>
          <a:noFill/>
        </p:spPr>
        <p:txBody>
          <a:bodyPr wrap="square">
            <a:spAutoFit/>
          </a:bodyPr>
          <a:lstStyle/>
          <a:p>
            <a:r>
              <a:rPr lang="en-US" sz="2400" dirty="0"/>
              <a:t>When do people become adults? </a:t>
            </a:r>
          </a:p>
        </p:txBody>
      </p:sp>
      <p:sp>
        <p:nvSpPr>
          <p:cNvPr id="6" name="TextBox 5">
            <a:extLst>
              <a:ext uri="{FF2B5EF4-FFF2-40B4-BE49-F238E27FC236}">
                <a16:creationId xmlns:a16="http://schemas.microsoft.com/office/drawing/2014/main" id="{BC8B7087-5048-ED14-3B67-6A95CDA9D548}"/>
              </a:ext>
            </a:extLst>
          </p:cNvPr>
          <p:cNvSpPr txBox="1"/>
          <p:nvPr/>
        </p:nvSpPr>
        <p:spPr>
          <a:xfrm>
            <a:off x="1687287" y="4075901"/>
            <a:ext cx="3869453" cy="461665"/>
          </a:xfrm>
          <a:prstGeom prst="rect">
            <a:avLst/>
          </a:prstGeom>
          <a:noFill/>
        </p:spPr>
        <p:txBody>
          <a:bodyPr wrap="square">
            <a:spAutoFit/>
          </a:bodyPr>
          <a:lstStyle/>
          <a:p>
            <a:pPr algn="ctr"/>
            <a:r>
              <a:rPr lang="en-US" sz="2400" b="1" u="sng" dirty="0"/>
              <a:t>Example Research Questions</a:t>
            </a:r>
          </a:p>
        </p:txBody>
      </p:sp>
      <p:sp>
        <p:nvSpPr>
          <p:cNvPr id="7" name="TextBox 6">
            <a:extLst>
              <a:ext uri="{FF2B5EF4-FFF2-40B4-BE49-F238E27FC236}">
                <a16:creationId xmlns:a16="http://schemas.microsoft.com/office/drawing/2014/main" id="{8380BB39-56AD-B65D-8581-1D756AF9FF06}"/>
              </a:ext>
            </a:extLst>
          </p:cNvPr>
          <p:cNvSpPr txBox="1"/>
          <p:nvPr/>
        </p:nvSpPr>
        <p:spPr>
          <a:xfrm>
            <a:off x="7244860" y="4610290"/>
            <a:ext cx="2662815" cy="1015663"/>
          </a:xfrm>
          <a:prstGeom prst="rect">
            <a:avLst/>
          </a:prstGeom>
          <a:solidFill>
            <a:srgbClr val="D9CFFF"/>
          </a:solidFill>
          <a:ln>
            <a:solidFill>
              <a:schemeClr val="tx1"/>
            </a:solidFill>
          </a:ln>
        </p:spPr>
        <p:txBody>
          <a:bodyPr wrap="square">
            <a:spAutoFit/>
          </a:bodyPr>
          <a:lstStyle/>
          <a:p>
            <a:pPr marL="285750" indent="-285750">
              <a:buFont typeface="Wingdings" panose="05000000000000000000" pitchFamily="2" charset="2"/>
              <a:buChar char="ü"/>
            </a:pPr>
            <a:r>
              <a:rPr lang="en-US" sz="2000" dirty="0"/>
              <a:t>Open-ended</a:t>
            </a:r>
          </a:p>
          <a:p>
            <a:pPr marL="285750" indent="-285750">
              <a:buFont typeface="Wingdings" panose="05000000000000000000" pitchFamily="2" charset="2"/>
              <a:buChar char="ü"/>
            </a:pPr>
            <a:r>
              <a:rPr lang="en-US" sz="2000" dirty="0"/>
              <a:t>Subjective</a:t>
            </a:r>
          </a:p>
          <a:p>
            <a:pPr marL="285750" indent="-285750">
              <a:buFont typeface="Wingdings" panose="05000000000000000000" pitchFamily="2" charset="2"/>
              <a:buChar char="ü"/>
            </a:pPr>
            <a:r>
              <a:rPr lang="en-US" sz="2000" dirty="0"/>
              <a:t>Require explanation</a:t>
            </a:r>
          </a:p>
        </p:txBody>
      </p:sp>
    </p:spTree>
    <p:extLst>
      <p:ext uri="{BB962C8B-B14F-4D97-AF65-F5344CB8AC3E}">
        <p14:creationId xmlns:p14="http://schemas.microsoft.com/office/powerpoint/2010/main" val="2680595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73647" y="362877"/>
            <a:ext cx="10248427" cy="923312"/>
          </a:xfrm>
        </p:spPr>
        <p:txBody>
          <a:bodyPr anchor="ctr">
            <a:normAutofit/>
          </a:bodyPr>
          <a:lstStyle/>
          <a:p>
            <a:pPr algn="l"/>
            <a:r>
              <a:rPr lang="en-US" sz="5400" dirty="0">
                <a:latin typeface="+mn-lt"/>
              </a:rPr>
              <a:t>How do I write an interview guide?</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8</a:t>
            </a:fld>
            <a:endParaRPr lang="en-US" dirty="0">
              <a:solidFill>
                <a:schemeClr val="bg1"/>
              </a:solidFill>
            </a:endParaRPr>
          </a:p>
        </p:txBody>
      </p:sp>
      <p:graphicFrame>
        <p:nvGraphicFramePr>
          <p:cNvPr id="3" name="Diagram 2">
            <a:extLst>
              <a:ext uri="{FF2B5EF4-FFF2-40B4-BE49-F238E27FC236}">
                <a16:creationId xmlns:a16="http://schemas.microsoft.com/office/drawing/2014/main" id="{3E2E6662-C81D-2312-7146-15EC7CC07C83}"/>
              </a:ext>
            </a:extLst>
          </p:cNvPr>
          <p:cNvGraphicFramePr/>
          <p:nvPr>
            <p:extLst>
              <p:ext uri="{D42A27DB-BD31-4B8C-83A1-F6EECF244321}">
                <p14:modId xmlns:p14="http://schemas.microsoft.com/office/powerpoint/2010/main" val="1091853884"/>
              </p:ext>
            </p:extLst>
          </p:nvPr>
        </p:nvGraphicFramePr>
        <p:xfrm>
          <a:off x="1942357" y="1155560"/>
          <a:ext cx="7946014" cy="5214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4962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Interview Guide Flexibility</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9</a:t>
            </a:fld>
            <a:endParaRPr lang="en-US" dirty="0">
              <a:solidFill>
                <a:schemeClr val="bg1"/>
              </a:solidFill>
            </a:endParaRPr>
          </a:p>
        </p:txBody>
      </p:sp>
      <p:pic>
        <p:nvPicPr>
          <p:cNvPr id="6" name="Graphic 5" descr="Comment Slash Silence outline">
            <a:extLst>
              <a:ext uri="{FF2B5EF4-FFF2-40B4-BE49-F238E27FC236}">
                <a16:creationId xmlns:a16="http://schemas.microsoft.com/office/drawing/2014/main" id="{4FF35F45-643F-E0DA-E000-E010878608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1022" y="1917561"/>
            <a:ext cx="914400" cy="914400"/>
          </a:xfrm>
          <a:prstGeom prst="rect">
            <a:avLst/>
          </a:prstGeom>
        </p:spPr>
      </p:pic>
      <p:pic>
        <p:nvPicPr>
          <p:cNvPr id="9" name="Graphic 8" descr="Route (Two Pins With A Path) with solid fill">
            <a:extLst>
              <a:ext uri="{FF2B5EF4-FFF2-40B4-BE49-F238E27FC236}">
                <a16:creationId xmlns:a16="http://schemas.microsoft.com/office/drawing/2014/main" id="{C30753A1-5D0E-523B-2F31-ED0D385ED3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0737" y="1892924"/>
            <a:ext cx="914400" cy="914400"/>
          </a:xfrm>
          <a:prstGeom prst="rect">
            <a:avLst/>
          </a:prstGeom>
        </p:spPr>
      </p:pic>
      <p:pic>
        <p:nvPicPr>
          <p:cNvPr id="11" name="Graphic 10" descr="Chat bubble with solid fill">
            <a:extLst>
              <a:ext uri="{FF2B5EF4-FFF2-40B4-BE49-F238E27FC236}">
                <a16:creationId xmlns:a16="http://schemas.microsoft.com/office/drawing/2014/main" id="{1E5DF662-74F6-AB06-5E79-9C9D4D4925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80549" y="1917561"/>
            <a:ext cx="914400" cy="914400"/>
          </a:xfrm>
          <a:prstGeom prst="rect">
            <a:avLst/>
          </a:prstGeom>
        </p:spPr>
      </p:pic>
      <p:sp>
        <p:nvSpPr>
          <p:cNvPr id="12" name="TextBox 11">
            <a:extLst>
              <a:ext uri="{FF2B5EF4-FFF2-40B4-BE49-F238E27FC236}">
                <a16:creationId xmlns:a16="http://schemas.microsoft.com/office/drawing/2014/main" id="{0A84281D-C490-EF21-7EAE-9051AFFE9335}"/>
              </a:ext>
            </a:extLst>
          </p:cNvPr>
          <p:cNvSpPr txBox="1"/>
          <p:nvPr/>
        </p:nvSpPr>
        <p:spPr>
          <a:xfrm>
            <a:off x="1376391" y="2831961"/>
            <a:ext cx="2122715" cy="461665"/>
          </a:xfrm>
          <a:prstGeom prst="rect">
            <a:avLst/>
          </a:prstGeom>
          <a:noFill/>
        </p:spPr>
        <p:txBody>
          <a:bodyPr wrap="square">
            <a:spAutoFit/>
          </a:bodyPr>
          <a:lstStyle/>
          <a:p>
            <a:pPr algn="ctr"/>
            <a:r>
              <a:rPr lang="en-US" sz="2400" dirty="0"/>
              <a:t>The Chatterbox</a:t>
            </a:r>
          </a:p>
        </p:txBody>
      </p:sp>
      <p:sp>
        <p:nvSpPr>
          <p:cNvPr id="13" name="TextBox 12">
            <a:extLst>
              <a:ext uri="{FF2B5EF4-FFF2-40B4-BE49-F238E27FC236}">
                <a16:creationId xmlns:a16="http://schemas.microsoft.com/office/drawing/2014/main" id="{9D7A441A-0D4E-0C81-D363-B3724C92384E}"/>
              </a:ext>
            </a:extLst>
          </p:cNvPr>
          <p:cNvSpPr txBox="1"/>
          <p:nvPr/>
        </p:nvSpPr>
        <p:spPr>
          <a:xfrm>
            <a:off x="3746579" y="2831961"/>
            <a:ext cx="2122715" cy="461665"/>
          </a:xfrm>
          <a:prstGeom prst="rect">
            <a:avLst/>
          </a:prstGeom>
          <a:noFill/>
        </p:spPr>
        <p:txBody>
          <a:bodyPr wrap="square">
            <a:spAutoFit/>
          </a:bodyPr>
          <a:lstStyle/>
          <a:p>
            <a:pPr algn="ctr"/>
            <a:r>
              <a:rPr lang="en-US" sz="2400" dirty="0"/>
              <a:t>The Explorer</a:t>
            </a:r>
          </a:p>
        </p:txBody>
      </p:sp>
      <p:sp>
        <p:nvSpPr>
          <p:cNvPr id="14" name="TextBox 13">
            <a:extLst>
              <a:ext uri="{FF2B5EF4-FFF2-40B4-BE49-F238E27FC236}">
                <a16:creationId xmlns:a16="http://schemas.microsoft.com/office/drawing/2014/main" id="{CBE354FD-24B9-3159-1DDB-1A772E710FEC}"/>
              </a:ext>
            </a:extLst>
          </p:cNvPr>
          <p:cNvSpPr txBox="1"/>
          <p:nvPr/>
        </p:nvSpPr>
        <p:spPr>
          <a:xfrm>
            <a:off x="6136863" y="2831961"/>
            <a:ext cx="2122715" cy="461665"/>
          </a:xfrm>
          <a:prstGeom prst="rect">
            <a:avLst/>
          </a:prstGeom>
          <a:noFill/>
        </p:spPr>
        <p:txBody>
          <a:bodyPr wrap="square">
            <a:spAutoFit/>
          </a:bodyPr>
          <a:lstStyle/>
          <a:p>
            <a:pPr algn="ctr"/>
            <a:r>
              <a:rPr lang="en-US" sz="2400" dirty="0"/>
              <a:t>The Introvert</a:t>
            </a:r>
          </a:p>
        </p:txBody>
      </p:sp>
      <p:pic>
        <p:nvPicPr>
          <p:cNvPr id="16" name="Graphic 15" descr="Arrow Right outline">
            <a:extLst>
              <a:ext uri="{FF2B5EF4-FFF2-40B4-BE49-F238E27FC236}">
                <a16:creationId xmlns:a16="http://schemas.microsoft.com/office/drawing/2014/main" id="{DB659BB1-8266-72C5-E9E9-637503C38A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25699" y="1731336"/>
            <a:ext cx="914400" cy="914400"/>
          </a:xfrm>
          <a:prstGeom prst="rect">
            <a:avLst/>
          </a:prstGeom>
        </p:spPr>
      </p:pic>
      <p:sp>
        <p:nvSpPr>
          <p:cNvPr id="17" name="TextBox 16">
            <a:extLst>
              <a:ext uri="{FF2B5EF4-FFF2-40B4-BE49-F238E27FC236}">
                <a16:creationId xmlns:a16="http://schemas.microsoft.com/office/drawing/2014/main" id="{CA65EA43-E84A-4EF2-AAEE-C1CA6A050475}"/>
              </a:ext>
            </a:extLst>
          </p:cNvPr>
          <p:cNvSpPr txBox="1"/>
          <p:nvPr/>
        </p:nvSpPr>
        <p:spPr>
          <a:xfrm>
            <a:off x="8621541" y="2474182"/>
            <a:ext cx="2122715" cy="830997"/>
          </a:xfrm>
          <a:prstGeom prst="rect">
            <a:avLst/>
          </a:prstGeom>
          <a:noFill/>
        </p:spPr>
        <p:txBody>
          <a:bodyPr wrap="square">
            <a:spAutoFit/>
          </a:bodyPr>
          <a:lstStyle/>
          <a:p>
            <a:pPr algn="ctr"/>
            <a:r>
              <a:rPr lang="en-US" sz="2400" dirty="0"/>
              <a:t>The Straight Shooter</a:t>
            </a:r>
          </a:p>
        </p:txBody>
      </p:sp>
      <p:sp>
        <p:nvSpPr>
          <p:cNvPr id="18" name="TextBox 17">
            <a:extLst>
              <a:ext uri="{FF2B5EF4-FFF2-40B4-BE49-F238E27FC236}">
                <a16:creationId xmlns:a16="http://schemas.microsoft.com/office/drawing/2014/main" id="{25607713-6389-D1C8-0BBA-F03238F32827}"/>
              </a:ext>
            </a:extLst>
          </p:cNvPr>
          <p:cNvSpPr txBox="1"/>
          <p:nvPr/>
        </p:nvSpPr>
        <p:spPr>
          <a:xfrm>
            <a:off x="1286973" y="3293626"/>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Talks a lot</a:t>
            </a:r>
          </a:p>
          <a:p>
            <a:pPr marL="171450" indent="-171450">
              <a:buFont typeface="Arial" panose="020B0604020202020204" pitchFamily="34" charset="0"/>
              <a:buChar char="•"/>
            </a:pPr>
            <a:r>
              <a:rPr lang="en-US" dirty="0"/>
              <a:t>Mostly on topic</a:t>
            </a:r>
          </a:p>
          <a:p>
            <a:pPr marL="171450" indent="-171450">
              <a:buFont typeface="Arial" panose="020B0604020202020204" pitchFamily="34" charset="0"/>
              <a:buChar char="•"/>
            </a:pPr>
            <a:r>
              <a:rPr lang="en-US" dirty="0"/>
              <a:t>You have time for only a few questions</a:t>
            </a:r>
          </a:p>
        </p:txBody>
      </p:sp>
      <p:sp>
        <p:nvSpPr>
          <p:cNvPr id="24" name="TextBox 23">
            <a:extLst>
              <a:ext uri="{FF2B5EF4-FFF2-40B4-BE49-F238E27FC236}">
                <a16:creationId xmlns:a16="http://schemas.microsoft.com/office/drawing/2014/main" id="{88DBDB85-62A8-A7E6-8CBD-2F8A02A4D52F}"/>
              </a:ext>
            </a:extLst>
          </p:cNvPr>
          <p:cNvSpPr txBox="1"/>
          <p:nvPr/>
        </p:nvSpPr>
        <p:spPr>
          <a:xfrm>
            <a:off x="3716435" y="3293626"/>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Talks a lot</a:t>
            </a:r>
          </a:p>
          <a:p>
            <a:pPr marL="171450" indent="-171450">
              <a:buFont typeface="Arial" panose="020B0604020202020204" pitchFamily="34" charset="0"/>
              <a:buChar char="•"/>
            </a:pPr>
            <a:r>
              <a:rPr lang="en-US" dirty="0"/>
              <a:t>Mostly off topic</a:t>
            </a:r>
          </a:p>
          <a:p>
            <a:pPr marL="171450" indent="-171450">
              <a:buFont typeface="Arial" panose="020B0604020202020204" pitchFamily="34" charset="0"/>
              <a:buChar char="•"/>
            </a:pPr>
            <a:r>
              <a:rPr lang="en-US" dirty="0"/>
              <a:t>You have time for only a few questions</a:t>
            </a:r>
          </a:p>
        </p:txBody>
      </p:sp>
      <p:sp>
        <p:nvSpPr>
          <p:cNvPr id="25" name="TextBox 24">
            <a:extLst>
              <a:ext uri="{FF2B5EF4-FFF2-40B4-BE49-F238E27FC236}">
                <a16:creationId xmlns:a16="http://schemas.microsoft.com/office/drawing/2014/main" id="{F1F9AA44-62AF-0F99-4E0A-B0165941BBD2}"/>
              </a:ext>
            </a:extLst>
          </p:cNvPr>
          <p:cNvSpPr txBox="1"/>
          <p:nvPr/>
        </p:nvSpPr>
        <p:spPr>
          <a:xfrm>
            <a:off x="6145897" y="3293625"/>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Talks little </a:t>
            </a:r>
          </a:p>
          <a:p>
            <a:pPr marL="171450" indent="-171450">
              <a:buFont typeface="Arial" panose="020B0604020202020204" pitchFamily="34" charset="0"/>
              <a:buChar char="•"/>
            </a:pPr>
            <a:r>
              <a:rPr lang="en-US" dirty="0"/>
              <a:t>Doesn’t offer details</a:t>
            </a:r>
          </a:p>
          <a:p>
            <a:pPr marL="171450" indent="-171450">
              <a:buFont typeface="Arial" panose="020B0604020202020204" pitchFamily="34" charset="0"/>
              <a:buChar char="•"/>
            </a:pPr>
            <a:r>
              <a:rPr lang="en-US" dirty="0"/>
              <a:t>You don’t get much data</a:t>
            </a:r>
          </a:p>
        </p:txBody>
      </p:sp>
      <p:sp>
        <p:nvSpPr>
          <p:cNvPr id="26" name="TextBox 25">
            <a:extLst>
              <a:ext uri="{FF2B5EF4-FFF2-40B4-BE49-F238E27FC236}">
                <a16:creationId xmlns:a16="http://schemas.microsoft.com/office/drawing/2014/main" id="{3C8AD29D-E8DE-682F-120B-1168E881D47A}"/>
              </a:ext>
            </a:extLst>
          </p:cNvPr>
          <p:cNvSpPr txBox="1"/>
          <p:nvPr/>
        </p:nvSpPr>
        <p:spPr>
          <a:xfrm>
            <a:off x="8575359" y="3293624"/>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Answers questions</a:t>
            </a:r>
          </a:p>
          <a:p>
            <a:pPr marL="171450" indent="-171450">
              <a:buFont typeface="Arial" panose="020B0604020202020204" pitchFamily="34" charset="0"/>
              <a:buChar char="•"/>
            </a:pPr>
            <a:r>
              <a:rPr lang="en-US" dirty="0"/>
              <a:t>Doesn’t offer details</a:t>
            </a:r>
          </a:p>
          <a:p>
            <a:pPr marL="171450" indent="-171450">
              <a:buFont typeface="Arial" panose="020B0604020202020204" pitchFamily="34" charset="0"/>
              <a:buChar char="•"/>
            </a:pPr>
            <a:r>
              <a:rPr lang="en-US" dirty="0"/>
              <a:t>You don’t get much data</a:t>
            </a:r>
          </a:p>
        </p:txBody>
      </p:sp>
      <p:sp>
        <p:nvSpPr>
          <p:cNvPr id="27" name="Arrow: Down 26">
            <a:extLst>
              <a:ext uri="{FF2B5EF4-FFF2-40B4-BE49-F238E27FC236}">
                <a16:creationId xmlns:a16="http://schemas.microsoft.com/office/drawing/2014/main" id="{058F952F-C563-D4CC-70BA-A743D641D0DC}"/>
              </a:ext>
            </a:extLst>
          </p:cNvPr>
          <p:cNvSpPr/>
          <p:nvPr/>
        </p:nvSpPr>
        <p:spPr>
          <a:xfrm>
            <a:off x="2308881" y="4493953"/>
            <a:ext cx="251209" cy="522514"/>
          </a:xfrm>
          <a:prstGeom prst="downArrow">
            <a:avLst/>
          </a:prstGeom>
          <a:solidFill>
            <a:srgbClr val="5A27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id="{F9240AB7-14C5-170E-502F-75ACC6E13383}"/>
              </a:ext>
            </a:extLst>
          </p:cNvPr>
          <p:cNvSpPr/>
          <p:nvPr/>
        </p:nvSpPr>
        <p:spPr>
          <a:xfrm>
            <a:off x="4746390" y="4493953"/>
            <a:ext cx="251209" cy="522514"/>
          </a:xfrm>
          <a:prstGeom prst="downArrow">
            <a:avLst/>
          </a:prstGeom>
          <a:solidFill>
            <a:srgbClr val="5A27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Down 28">
            <a:extLst>
              <a:ext uri="{FF2B5EF4-FFF2-40B4-BE49-F238E27FC236}">
                <a16:creationId xmlns:a16="http://schemas.microsoft.com/office/drawing/2014/main" id="{703811CF-BC0F-D74A-694C-0D04BF930435}"/>
              </a:ext>
            </a:extLst>
          </p:cNvPr>
          <p:cNvSpPr/>
          <p:nvPr/>
        </p:nvSpPr>
        <p:spPr>
          <a:xfrm>
            <a:off x="7175853" y="4493953"/>
            <a:ext cx="251209" cy="522514"/>
          </a:xfrm>
          <a:prstGeom prst="downArrow">
            <a:avLst/>
          </a:prstGeom>
          <a:solidFill>
            <a:srgbClr val="5A27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01E54488-4FFB-C105-75E6-2CD685455DAD}"/>
              </a:ext>
            </a:extLst>
          </p:cNvPr>
          <p:cNvSpPr/>
          <p:nvPr/>
        </p:nvSpPr>
        <p:spPr>
          <a:xfrm>
            <a:off x="9556550" y="4493953"/>
            <a:ext cx="251209" cy="522514"/>
          </a:xfrm>
          <a:prstGeom prst="downArrow">
            <a:avLst/>
          </a:prstGeom>
          <a:solidFill>
            <a:srgbClr val="5A27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D4C4A21-BCD8-34D2-CA75-EB7D8B0A7413}"/>
              </a:ext>
            </a:extLst>
          </p:cNvPr>
          <p:cNvSpPr txBox="1"/>
          <p:nvPr/>
        </p:nvSpPr>
        <p:spPr>
          <a:xfrm>
            <a:off x="1286973" y="5056984"/>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Pick your most important questions</a:t>
            </a:r>
          </a:p>
          <a:p>
            <a:pPr marL="171450" indent="-171450">
              <a:buFont typeface="Arial" panose="020B0604020202020204" pitchFamily="34" charset="0"/>
              <a:buChar char="•"/>
            </a:pPr>
            <a:r>
              <a:rPr lang="en-US" dirty="0"/>
              <a:t>Don’t ask repetitive questions</a:t>
            </a:r>
          </a:p>
        </p:txBody>
      </p:sp>
      <p:sp>
        <p:nvSpPr>
          <p:cNvPr id="32" name="TextBox 31">
            <a:extLst>
              <a:ext uri="{FF2B5EF4-FFF2-40B4-BE49-F238E27FC236}">
                <a16:creationId xmlns:a16="http://schemas.microsoft.com/office/drawing/2014/main" id="{3ACE28F9-690B-95CE-E6D7-2721CBD7EE17}"/>
              </a:ext>
            </a:extLst>
          </p:cNvPr>
          <p:cNvSpPr txBox="1"/>
          <p:nvPr/>
        </p:nvSpPr>
        <p:spPr>
          <a:xfrm>
            <a:off x="3716434" y="5056984"/>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Redirect the participant </a:t>
            </a:r>
          </a:p>
          <a:p>
            <a:pPr marL="171450" indent="-171450">
              <a:buFont typeface="Arial" panose="020B0604020202020204" pitchFamily="34" charset="0"/>
              <a:buChar char="•"/>
            </a:pPr>
            <a:r>
              <a:rPr lang="en-US" dirty="0"/>
              <a:t>Pick your most important questions</a:t>
            </a:r>
          </a:p>
        </p:txBody>
      </p:sp>
      <p:sp>
        <p:nvSpPr>
          <p:cNvPr id="33" name="TextBox 32">
            <a:extLst>
              <a:ext uri="{FF2B5EF4-FFF2-40B4-BE49-F238E27FC236}">
                <a16:creationId xmlns:a16="http://schemas.microsoft.com/office/drawing/2014/main" id="{349D7C46-4EC4-9CD9-7037-5FF66DE660B6}"/>
              </a:ext>
            </a:extLst>
          </p:cNvPr>
          <p:cNvSpPr txBox="1"/>
          <p:nvPr/>
        </p:nvSpPr>
        <p:spPr>
          <a:xfrm>
            <a:off x="6145897" y="5056983"/>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Fortify rapport with participant</a:t>
            </a:r>
          </a:p>
          <a:p>
            <a:pPr marL="171450" indent="-171450">
              <a:buFont typeface="Arial" panose="020B0604020202020204" pitchFamily="34" charset="0"/>
              <a:buChar char="•"/>
            </a:pPr>
            <a:r>
              <a:rPr lang="en-US" dirty="0"/>
              <a:t>Probe, or ask follow-up questions</a:t>
            </a:r>
          </a:p>
        </p:txBody>
      </p:sp>
      <p:sp>
        <p:nvSpPr>
          <p:cNvPr id="34" name="TextBox 33">
            <a:extLst>
              <a:ext uri="{FF2B5EF4-FFF2-40B4-BE49-F238E27FC236}">
                <a16:creationId xmlns:a16="http://schemas.microsoft.com/office/drawing/2014/main" id="{2EFBCDA2-C6D3-749B-DEFF-245DBE1F7628}"/>
              </a:ext>
            </a:extLst>
          </p:cNvPr>
          <p:cNvSpPr txBox="1"/>
          <p:nvPr/>
        </p:nvSpPr>
        <p:spPr>
          <a:xfrm>
            <a:off x="8575358" y="5056983"/>
            <a:ext cx="2311123" cy="1200329"/>
          </a:xfrm>
          <a:prstGeom prst="rect">
            <a:avLst/>
          </a:prstGeom>
          <a:solidFill>
            <a:srgbClr val="D9CFFF"/>
          </a:solidFill>
          <a:ln>
            <a:solidFill>
              <a:schemeClr val="tx1"/>
            </a:solidFill>
          </a:ln>
        </p:spPr>
        <p:txBody>
          <a:bodyPr wrap="square">
            <a:spAutoFit/>
          </a:bodyPr>
          <a:lstStyle/>
          <a:p>
            <a:pPr marL="171450" indent="-171450">
              <a:buFont typeface="Arial" panose="020B0604020202020204" pitchFamily="34" charset="0"/>
              <a:buChar char="•"/>
            </a:pPr>
            <a:r>
              <a:rPr lang="en-US" dirty="0"/>
              <a:t>Probe, or ask follow-up questions</a:t>
            </a:r>
          </a:p>
          <a:p>
            <a:pPr marL="171450" indent="-171450">
              <a:buFont typeface="Arial" panose="020B0604020202020204" pitchFamily="34" charset="0"/>
              <a:buChar char="•"/>
            </a:pPr>
            <a:r>
              <a:rPr lang="en-US" dirty="0"/>
              <a:t>Pause strategically </a:t>
            </a:r>
          </a:p>
          <a:p>
            <a:pPr marL="171450" indent="-171450">
              <a:buFont typeface="Arial" panose="020B0604020202020204" pitchFamily="34" charset="0"/>
              <a:buChar char="•"/>
            </a:pPr>
            <a:r>
              <a:rPr lang="en-US" dirty="0"/>
              <a:t>Just a fast talker? </a:t>
            </a:r>
          </a:p>
        </p:txBody>
      </p:sp>
    </p:spTree>
    <p:extLst>
      <p:ext uri="{BB962C8B-B14F-4D97-AF65-F5344CB8AC3E}">
        <p14:creationId xmlns:p14="http://schemas.microsoft.com/office/powerpoint/2010/main" val="1949631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Interview Guide Flexibility</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10</a:t>
            </a:fld>
            <a:endParaRPr lang="en-US" dirty="0">
              <a:solidFill>
                <a:schemeClr val="bg1"/>
              </a:solidFill>
            </a:endParaRPr>
          </a:p>
        </p:txBody>
      </p:sp>
      <p:pic>
        <p:nvPicPr>
          <p:cNvPr id="6" name="Graphic 5" descr="Comment Slash Silence outline">
            <a:extLst>
              <a:ext uri="{FF2B5EF4-FFF2-40B4-BE49-F238E27FC236}">
                <a16:creationId xmlns:a16="http://schemas.microsoft.com/office/drawing/2014/main" id="{4FF35F45-643F-E0DA-E000-E010878608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1022" y="1917561"/>
            <a:ext cx="914400" cy="914400"/>
          </a:xfrm>
          <a:prstGeom prst="rect">
            <a:avLst/>
          </a:prstGeom>
        </p:spPr>
      </p:pic>
      <p:pic>
        <p:nvPicPr>
          <p:cNvPr id="9" name="Graphic 8" descr="Route (Two Pins With A Path) with solid fill">
            <a:extLst>
              <a:ext uri="{FF2B5EF4-FFF2-40B4-BE49-F238E27FC236}">
                <a16:creationId xmlns:a16="http://schemas.microsoft.com/office/drawing/2014/main" id="{C30753A1-5D0E-523B-2F31-ED0D385ED3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0737" y="1892924"/>
            <a:ext cx="914400" cy="914400"/>
          </a:xfrm>
          <a:prstGeom prst="rect">
            <a:avLst/>
          </a:prstGeom>
        </p:spPr>
      </p:pic>
      <p:pic>
        <p:nvPicPr>
          <p:cNvPr id="11" name="Graphic 10" descr="Chat bubble with solid fill">
            <a:extLst>
              <a:ext uri="{FF2B5EF4-FFF2-40B4-BE49-F238E27FC236}">
                <a16:creationId xmlns:a16="http://schemas.microsoft.com/office/drawing/2014/main" id="{1E5DF662-74F6-AB06-5E79-9C9D4D4925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80549" y="1917561"/>
            <a:ext cx="914400" cy="914400"/>
          </a:xfrm>
          <a:prstGeom prst="rect">
            <a:avLst/>
          </a:prstGeom>
        </p:spPr>
      </p:pic>
      <p:sp>
        <p:nvSpPr>
          <p:cNvPr id="12" name="TextBox 11">
            <a:extLst>
              <a:ext uri="{FF2B5EF4-FFF2-40B4-BE49-F238E27FC236}">
                <a16:creationId xmlns:a16="http://schemas.microsoft.com/office/drawing/2014/main" id="{0A84281D-C490-EF21-7EAE-9051AFFE9335}"/>
              </a:ext>
            </a:extLst>
          </p:cNvPr>
          <p:cNvSpPr txBox="1"/>
          <p:nvPr/>
        </p:nvSpPr>
        <p:spPr>
          <a:xfrm>
            <a:off x="1376391" y="2831961"/>
            <a:ext cx="2122715" cy="461665"/>
          </a:xfrm>
          <a:prstGeom prst="rect">
            <a:avLst/>
          </a:prstGeom>
          <a:noFill/>
        </p:spPr>
        <p:txBody>
          <a:bodyPr wrap="square">
            <a:spAutoFit/>
          </a:bodyPr>
          <a:lstStyle/>
          <a:p>
            <a:pPr algn="ctr"/>
            <a:r>
              <a:rPr lang="en-US" sz="2400" dirty="0">
                <a:solidFill>
                  <a:schemeClr val="bg2">
                    <a:lumMod val="75000"/>
                  </a:schemeClr>
                </a:solidFill>
              </a:rPr>
              <a:t>The Chatterbox</a:t>
            </a:r>
          </a:p>
        </p:txBody>
      </p:sp>
      <p:sp>
        <p:nvSpPr>
          <p:cNvPr id="13" name="TextBox 12">
            <a:extLst>
              <a:ext uri="{FF2B5EF4-FFF2-40B4-BE49-F238E27FC236}">
                <a16:creationId xmlns:a16="http://schemas.microsoft.com/office/drawing/2014/main" id="{9D7A441A-0D4E-0C81-D363-B3724C92384E}"/>
              </a:ext>
            </a:extLst>
          </p:cNvPr>
          <p:cNvSpPr txBox="1"/>
          <p:nvPr/>
        </p:nvSpPr>
        <p:spPr>
          <a:xfrm>
            <a:off x="3746579" y="2831961"/>
            <a:ext cx="2122715" cy="461665"/>
          </a:xfrm>
          <a:prstGeom prst="rect">
            <a:avLst/>
          </a:prstGeom>
          <a:noFill/>
        </p:spPr>
        <p:txBody>
          <a:bodyPr wrap="square">
            <a:spAutoFit/>
          </a:bodyPr>
          <a:lstStyle/>
          <a:p>
            <a:pPr algn="ctr"/>
            <a:r>
              <a:rPr lang="en-US" sz="2400" dirty="0">
                <a:solidFill>
                  <a:schemeClr val="bg2">
                    <a:lumMod val="75000"/>
                  </a:schemeClr>
                </a:solidFill>
              </a:rPr>
              <a:t>The Explorer</a:t>
            </a:r>
          </a:p>
        </p:txBody>
      </p:sp>
      <p:sp>
        <p:nvSpPr>
          <p:cNvPr id="14" name="TextBox 13">
            <a:extLst>
              <a:ext uri="{FF2B5EF4-FFF2-40B4-BE49-F238E27FC236}">
                <a16:creationId xmlns:a16="http://schemas.microsoft.com/office/drawing/2014/main" id="{CBE354FD-24B9-3159-1DDB-1A772E710FEC}"/>
              </a:ext>
            </a:extLst>
          </p:cNvPr>
          <p:cNvSpPr txBox="1"/>
          <p:nvPr/>
        </p:nvSpPr>
        <p:spPr>
          <a:xfrm>
            <a:off x="6136863" y="2831961"/>
            <a:ext cx="2122715" cy="461665"/>
          </a:xfrm>
          <a:prstGeom prst="rect">
            <a:avLst/>
          </a:prstGeom>
          <a:noFill/>
        </p:spPr>
        <p:txBody>
          <a:bodyPr wrap="square">
            <a:spAutoFit/>
          </a:bodyPr>
          <a:lstStyle/>
          <a:p>
            <a:pPr algn="ctr"/>
            <a:r>
              <a:rPr lang="en-US" sz="2400" dirty="0">
                <a:solidFill>
                  <a:schemeClr val="bg2">
                    <a:lumMod val="75000"/>
                  </a:schemeClr>
                </a:solidFill>
              </a:rPr>
              <a:t>The Introvert</a:t>
            </a:r>
          </a:p>
        </p:txBody>
      </p:sp>
      <p:pic>
        <p:nvPicPr>
          <p:cNvPr id="16" name="Graphic 15" descr="Arrow Right outline">
            <a:extLst>
              <a:ext uri="{FF2B5EF4-FFF2-40B4-BE49-F238E27FC236}">
                <a16:creationId xmlns:a16="http://schemas.microsoft.com/office/drawing/2014/main" id="{DB659BB1-8266-72C5-E9E9-637503C38A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25699" y="1731336"/>
            <a:ext cx="914400" cy="914400"/>
          </a:xfrm>
          <a:prstGeom prst="rect">
            <a:avLst/>
          </a:prstGeom>
        </p:spPr>
      </p:pic>
      <p:sp>
        <p:nvSpPr>
          <p:cNvPr id="17" name="TextBox 16">
            <a:extLst>
              <a:ext uri="{FF2B5EF4-FFF2-40B4-BE49-F238E27FC236}">
                <a16:creationId xmlns:a16="http://schemas.microsoft.com/office/drawing/2014/main" id="{CA65EA43-E84A-4EF2-AAEE-C1CA6A050475}"/>
              </a:ext>
            </a:extLst>
          </p:cNvPr>
          <p:cNvSpPr txBox="1"/>
          <p:nvPr/>
        </p:nvSpPr>
        <p:spPr>
          <a:xfrm>
            <a:off x="8621541" y="2474182"/>
            <a:ext cx="2122715" cy="830997"/>
          </a:xfrm>
          <a:prstGeom prst="rect">
            <a:avLst/>
          </a:prstGeom>
          <a:noFill/>
        </p:spPr>
        <p:txBody>
          <a:bodyPr wrap="square">
            <a:spAutoFit/>
          </a:bodyPr>
          <a:lstStyle/>
          <a:p>
            <a:pPr algn="ctr"/>
            <a:r>
              <a:rPr lang="en-US" sz="2400" dirty="0">
                <a:solidFill>
                  <a:schemeClr val="bg2">
                    <a:lumMod val="75000"/>
                  </a:schemeClr>
                </a:solidFill>
              </a:rPr>
              <a:t>The Straight Shooter</a:t>
            </a:r>
          </a:p>
        </p:txBody>
      </p:sp>
      <p:sp>
        <p:nvSpPr>
          <p:cNvPr id="18" name="TextBox 17">
            <a:extLst>
              <a:ext uri="{FF2B5EF4-FFF2-40B4-BE49-F238E27FC236}">
                <a16:creationId xmlns:a16="http://schemas.microsoft.com/office/drawing/2014/main" id="{25607713-6389-D1C8-0BBA-F03238F32827}"/>
              </a:ext>
            </a:extLst>
          </p:cNvPr>
          <p:cNvSpPr txBox="1"/>
          <p:nvPr/>
        </p:nvSpPr>
        <p:spPr>
          <a:xfrm>
            <a:off x="1286973" y="3293626"/>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Talks a lot</a:t>
            </a:r>
          </a:p>
          <a:p>
            <a:pPr marL="171450" indent="-171450">
              <a:buFont typeface="Arial" panose="020B0604020202020204" pitchFamily="34" charset="0"/>
              <a:buChar char="•"/>
            </a:pPr>
            <a:r>
              <a:rPr lang="en-US" dirty="0">
                <a:solidFill>
                  <a:schemeClr val="bg2">
                    <a:lumMod val="75000"/>
                  </a:schemeClr>
                </a:solidFill>
              </a:rPr>
              <a:t>Mostly on topic</a:t>
            </a:r>
          </a:p>
          <a:p>
            <a:pPr marL="171450" indent="-171450">
              <a:buFont typeface="Arial" panose="020B0604020202020204" pitchFamily="34" charset="0"/>
              <a:buChar char="•"/>
            </a:pPr>
            <a:r>
              <a:rPr lang="en-US" dirty="0">
                <a:solidFill>
                  <a:schemeClr val="bg2">
                    <a:lumMod val="75000"/>
                  </a:schemeClr>
                </a:solidFill>
              </a:rPr>
              <a:t>You have time for only a few questions</a:t>
            </a:r>
          </a:p>
        </p:txBody>
      </p:sp>
      <p:sp>
        <p:nvSpPr>
          <p:cNvPr id="24" name="TextBox 23">
            <a:extLst>
              <a:ext uri="{FF2B5EF4-FFF2-40B4-BE49-F238E27FC236}">
                <a16:creationId xmlns:a16="http://schemas.microsoft.com/office/drawing/2014/main" id="{88DBDB85-62A8-A7E6-8CBD-2F8A02A4D52F}"/>
              </a:ext>
            </a:extLst>
          </p:cNvPr>
          <p:cNvSpPr txBox="1"/>
          <p:nvPr/>
        </p:nvSpPr>
        <p:spPr>
          <a:xfrm>
            <a:off x="3716435" y="3293626"/>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Talks a lot</a:t>
            </a:r>
          </a:p>
          <a:p>
            <a:pPr marL="171450" indent="-171450">
              <a:buFont typeface="Arial" panose="020B0604020202020204" pitchFamily="34" charset="0"/>
              <a:buChar char="•"/>
            </a:pPr>
            <a:r>
              <a:rPr lang="en-US" dirty="0">
                <a:solidFill>
                  <a:schemeClr val="bg2">
                    <a:lumMod val="75000"/>
                  </a:schemeClr>
                </a:solidFill>
              </a:rPr>
              <a:t>Mostly off topic</a:t>
            </a:r>
          </a:p>
          <a:p>
            <a:pPr marL="171450" indent="-171450">
              <a:buFont typeface="Arial" panose="020B0604020202020204" pitchFamily="34" charset="0"/>
              <a:buChar char="•"/>
            </a:pPr>
            <a:r>
              <a:rPr lang="en-US" dirty="0">
                <a:solidFill>
                  <a:schemeClr val="bg2">
                    <a:lumMod val="75000"/>
                  </a:schemeClr>
                </a:solidFill>
              </a:rPr>
              <a:t>You have time for only a few questions</a:t>
            </a:r>
          </a:p>
        </p:txBody>
      </p:sp>
      <p:sp>
        <p:nvSpPr>
          <p:cNvPr id="25" name="TextBox 24">
            <a:extLst>
              <a:ext uri="{FF2B5EF4-FFF2-40B4-BE49-F238E27FC236}">
                <a16:creationId xmlns:a16="http://schemas.microsoft.com/office/drawing/2014/main" id="{F1F9AA44-62AF-0F99-4E0A-B0165941BBD2}"/>
              </a:ext>
            </a:extLst>
          </p:cNvPr>
          <p:cNvSpPr txBox="1"/>
          <p:nvPr/>
        </p:nvSpPr>
        <p:spPr>
          <a:xfrm>
            <a:off x="6145897" y="3293625"/>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Talks little </a:t>
            </a:r>
          </a:p>
          <a:p>
            <a:pPr marL="171450" indent="-171450">
              <a:buFont typeface="Arial" panose="020B0604020202020204" pitchFamily="34" charset="0"/>
              <a:buChar char="•"/>
            </a:pPr>
            <a:r>
              <a:rPr lang="en-US" dirty="0">
                <a:solidFill>
                  <a:schemeClr val="bg2">
                    <a:lumMod val="75000"/>
                  </a:schemeClr>
                </a:solidFill>
              </a:rPr>
              <a:t>Doesn’t offer details</a:t>
            </a:r>
          </a:p>
          <a:p>
            <a:pPr marL="171450" indent="-171450">
              <a:buFont typeface="Arial" panose="020B0604020202020204" pitchFamily="34" charset="0"/>
              <a:buChar char="•"/>
            </a:pPr>
            <a:r>
              <a:rPr lang="en-US" dirty="0">
                <a:solidFill>
                  <a:schemeClr val="bg2">
                    <a:lumMod val="75000"/>
                  </a:schemeClr>
                </a:solidFill>
              </a:rPr>
              <a:t>You don’t get much data</a:t>
            </a:r>
          </a:p>
        </p:txBody>
      </p:sp>
      <p:sp>
        <p:nvSpPr>
          <p:cNvPr id="26" name="TextBox 25">
            <a:extLst>
              <a:ext uri="{FF2B5EF4-FFF2-40B4-BE49-F238E27FC236}">
                <a16:creationId xmlns:a16="http://schemas.microsoft.com/office/drawing/2014/main" id="{3C8AD29D-E8DE-682F-120B-1168E881D47A}"/>
              </a:ext>
            </a:extLst>
          </p:cNvPr>
          <p:cNvSpPr txBox="1"/>
          <p:nvPr/>
        </p:nvSpPr>
        <p:spPr>
          <a:xfrm>
            <a:off x="8575359" y="3293624"/>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Answers questions</a:t>
            </a:r>
          </a:p>
          <a:p>
            <a:pPr marL="171450" indent="-171450">
              <a:buFont typeface="Arial" panose="020B0604020202020204" pitchFamily="34" charset="0"/>
              <a:buChar char="•"/>
            </a:pPr>
            <a:r>
              <a:rPr lang="en-US" dirty="0">
                <a:solidFill>
                  <a:schemeClr val="bg2">
                    <a:lumMod val="75000"/>
                  </a:schemeClr>
                </a:solidFill>
              </a:rPr>
              <a:t>Doesn’t offer details</a:t>
            </a:r>
          </a:p>
          <a:p>
            <a:pPr marL="171450" indent="-171450">
              <a:buFont typeface="Arial" panose="020B0604020202020204" pitchFamily="34" charset="0"/>
              <a:buChar char="•"/>
            </a:pPr>
            <a:r>
              <a:rPr lang="en-US" dirty="0">
                <a:solidFill>
                  <a:schemeClr val="bg2">
                    <a:lumMod val="75000"/>
                  </a:schemeClr>
                </a:solidFill>
              </a:rPr>
              <a:t>You don’t get much data</a:t>
            </a:r>
          </a:p>
        </p:txBody>
      </p:sp>
      <p:sp>
        <p:nvSpPr>
          <p:cNvPr id="27" name="Arrow: Down 26">
            <a:extLst>
              <a:ext uri="{FF2B5EF4-FFF2-40B4-BE49-F238E27FC236}">
                <a16:creationId xmlns:a16="http://schemas.microsoft.com/office/drawing/2014/main" id="{058F952F-C563-D4CC-70BA-A743D641D0DC}"/>
              </a:ext>
            </a:extLst>
          </p:cNvPr>
          <p:cNvSpPr/>
          <p:nvPr/>
        </p:nvSpPr>
        <p:spPr>
          <a:xfrm>
            <a:off x="2308881" y="4493953"/>
            <a:ext cx="251209" cy="522514"/>
          </a:xfrm>
          <a:prstGeom prst="downArrow">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sp>
        <p:nvSpPr>
          <p:cNvPr id="28" name="Arrow: Down 27">
            <a:extLst>
              <a:ext uri="{FF2B5EF4-FFF2-40B4-BE49-F238E27FC236}">
                <a16:creationId xmlns:a16="http://schemas.microsoft.com/office/drawing/2014/main" id="{F9240AB7-14C5-170E-502F-75ACC6E13383}"/>
              </a:ext>
            </a:extLst>
          </p:cNvPr>
          <p:cNvSpPr/>
          <p:nvPr/>
        </p:nvSpPr>
        <p:spPr>
          <a:xfrm>
            <a:off x="4746390" y="4493953"/>
            <a:ext cx="251209" cy="522514"/>
          </a:xfrm>
          <a:prstGeom prst="downArrow">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sp>
        <p:nvSpPr>
          <p:cNvPr id="29" name="Arrow: Down 28">
            <a:extLst>
              <a:ext uri="{FF2B5EF4-FFF2-40B4-BE49-F238E27FC236}">
                <a16:creationId xmlns:a16="http://schemas.microsoft.com/office/drawing/2014/main" id="{703811CF-BC0F-D74A-694C-0D04BF930435}"/>
              </a:ext>
            </a:extLst>
          </p:cNvPr>
          <p:cNvSpPr/>
          <p:nvPr/>
        </p:nvSpPr>
        <p:spPr>
          <a:xfrm>
            <a:off x="7175853" y="4493953"/>
            <a:ext cx="251209" cy="522514"/>
          </a:xfrm>
          <a:prstGeom prst="downArrow">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sp>
        <p:nvSpPr>
          <p:cNvPr id="30" name="Arrow: Down 29">
            <a:extLst>
              <a:ext uri="{FF2B5EF4-FFF2-40B4-BE49-F238E27FC236}">
                <a16:creationId xmlns:a16="http://schemas.microsoft.com/office/drawing/2014/main" id="{01E54488-4FFB-C105-75E6-2CD685455DAD}"/>
              </a:ext>
            </a:extLst>
          </p:cNvPr>
          <p:cNvSpPr/>
          <p:nvPr/>
        </p:nvSpPr>
        <p:spPr>
          <a:xfrm>
            <a:off x="9556550" y="4493953"/>
            <a:ext cx="251209" cy="522514"/>
          </a:xfrm>
          <a:prstGeom prst="downArrow">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sp>
        <p:nvSpPr>
          <p:cNvPr id="31" name="TextBox 30">
            <a:extLst>
              <a:ext uri="{FF2B5EF4-FFF2-40B4-BE49-F238E27FC236}">
                <a16:creationId xmlns:a16="http://schemas.microsoft.com/office/drawing/2014/main" id="{CD4C4A21-BCD8-34D2-CA75-EB7D8B0A7413}"/>
              </a:ext>
            </a:extLst>
          </p:cNvPr>
          <p:cNvSpPr txBox="1"/>
          <p:nvPr/>
        </p:nvSpPr>
        <p:spPr>
          <a:xfrm>
            <a:off x="1286973" y="5056984"/>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Pick your most important questions</a:t>
            </a:r>
          </a:p>
          <a:p>
            <a:pPr marL="171450" indent="-171450">
              <a:buFont typeface="Arial" panose="020B0604020202020204" pitchFamily="34" charset="0"/>
              <a:buChar char="•"/>
            </a:pPr>
            <a:r>
              <a:rPr lang="en-US" dirty="0">
                <a:solidFill>
                  <a:schemeClr val="bg2">
                    <a:lumMod val="75000"/>
                  </a:schemeClr>
                </a:solidFill>
              </a:rPr>
              <a:t>Don’t ask repetitive questions</a:t>
            </a:r>
          </a:p>
        </p:txBody>
      </p:sp>
      <p:sp>
        <p:nvSpPr>
          <p:cNvPr id="32" name="TextBox 31">
            <a:extLst>
              <a:ext uri="{FF2B5EF4-FFF2-40B4-BE49-F238E27FC236}">
                <a16:creationId xmlns:a16="http://schemas.microsoft.com/office/drawing/2014/main" id="{3ACE28F9-690B-95CE-E6D7-2721CBD7EE17}"/>
              </a:ext>
            </a:extLst>
          </p:cNvPr>
          <p:cNvSpPr txBox="1"/>
          <p:nvPr/>
        </p:nvSpPr>
        <p:spPr>
          <a:xfrm>
            <a:off x="3716434" y="5056984"/>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Redirect the participant </a:t>
            </a:r>
          </a:p>
          <a:p>
            <a:pPr marL="171450" indent="-171450">
              <a:buFont typeface="Arial" panose="020B0604020202020204" pitchFamily="34" charset="0"/>
              <a:buChar char="•"/>
            </a:pPr>
            <a:r>
              <a:rPr lang="en-US" dirty="0">
                <a:solidFill>
                  <a:schemeClr val="bg2">
                    <a:lumMod val="75000"/>
                  </a:schemeClr>
                </a:solidFill>
              </a:rPr>
              <a:t>Pick your most important questions</a:t>
            </a:r>
          </a:p>
        </p:txBody>
      </p:sp>
      <p:sp>
        <p:nvSpPr>
          <p:cNvPr id="33" name="TextBox 32">
            <a:extLst>
              <a:ext uri="{FF2B5EF4-FFF2-40B4-BE49-F238E27FC236}">
                <a16:creationId xmlns:a16="http://schemas.microsoft.com/office/drawing/2014/main" id="{349D7C46-4EC4-9CD9-7037-5FF66DE660B6}"/>
              </a:ext>
            </a:extLst>
          </p:cNvPr>
          <p:cNvSpPr txBox="1"/>
          <p:nvPr/>
        </p:nvSpPr>
        <p:spPr>
          <a:xfrm>
            <a:off x="6145897" y="5056983"/>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Fortify rapport with participant</a:t>
            </a:r>
          </a:p>
          <a:p>
            <a:pPr marL="171450" indent="-171450">
              <a:buFont typeface="Arial" panose="020B0604020202020204" pitchFamily="34" charset="0"/>
              <a:buChar char="•"/>
            </a:pPr>
            <a:r>
              <a:rPr lang="en-US" dirty="0">
                <a:solidFill>
                  <a:schemeClr val="bg2">
                    <a:lumMod val="75000"/>
                  </a:schemeClr>
                </a:solidFill>
              </a:rPr>
              <a:t>Probe, or ask follow-up questions</a:t>
            </a:r>
          </a:p>
        </p:txBody>
      </p:sp>
      <p:sp>
        <p:nvSpPr>
          <p:cNvPr id="34" name="TextBox 33">
            <a:extLst>
              <a:ext uri="{FF2B5EF4-FFF2-40B4-BE49-F238E27FC236}">
                <a16:creationId xmlns:a16="http://schemas.microsoft.com/office/drawing/2014/main" id="{2EFBCDA2-C6D3-749B-DEFF-245DBE1F7628}"/>
              </a:ext>
            </a:extLst>
          </p:cNvPr>
          <p:cNvSpPr txBox="1"/>
          <p:nvPr/>
        </p:nvSpPr>
        <p:spPr>
          <a:xfrm>
            <a:off x="8575358" y="5056983"/>
            <a:ext cx="2311123" cy="1200329"/>
          </a:xfrm>
          <a:prstGeom prst="rect">
            <a:avLst/>
          </a:prstGeom>
          <a:solidFill>
            <a:srgbClr val="E7E6E6"/>
          </a:solidFill>
          <a:ln>
            <a:solidFill>
              <a:schemeClr val="tx1"/>
            </a:solidFill>
          </a:ln>
        </p:spPr>
        <p:txBody>
          <a:bodyPr wrap="square">
            <a:spAutoFit/>
          </a:bodyPr>
          <a:lstStyle/>
          <a:p>
            <a:pPr marL="171450" indent="-171450">
              <a:buFont typeface="Arial" panose="020B0604020202020204" pitchFamily="34" charset="0"/>
              <a:buChar char="•"/>
            </a:pPr>
            <a:r>
              <a:rPr lang="en-US" dirty="0">
                <a:solidFill>
                  <a:schemeClr val="bg2">
                    <a:lumMod val="75000"/>
                  </a:schemeClr>
                </a:solidFill>
              </a:rPr>
              <a:t>Probe, or ask follow-up questions</a:t>
            </a:r>
          </a:p>
          <a:p>
            <a:pPr marL="171450" indent="-171450">
              <a:buFont typeface="Arial" panose="020B0604020202020204" pitchFamily="34" charset="0"/>
              <a:buChar char="•"/>
            </a:pPr>
            <a:r>
              <a:rPr lang="en-US" dirty="0">
                <a:solidFill>
                  <a:schemeClr val="bg2">
                    <a:lumMod val="75000"/>
                  </a:schemeClr>
                </a:solidFill>
              </a:rPr>
              <a:t>Pause strategically </a:t>
            </a:r>
          </a:p>
          <a:p>
            <a:pPr marL="171450" indent="-171450">
              <a:buFont typeface="Arial" panose="020B0604020202020204" pitchFamily="34" charset="0"/>
              <a:buChar char="•"/>
            </a:pPr>
            <a:r>
              <a:rPr lang="en-US" dirty="0">
                <a:solidFill>
                  <a:schemeClr val="bg2">
                    <a:lumMod val="75000"/>
                  </a:schemeClr>
                </a:solidFill>
              </a:rPr>
              <a:t>Just a fast talker? </a:t>
            </a:r>
          </a:p>
        </p:txBody>
      </p:sp>
      <p:sp>
        <p:nvSpPr>
          <p:cNvPr id="2" name="Explosion: 14 Points 1">
            <a:extLst>
              <a:ext uri="{FF2B5EF4-FFF2-40B4-BE49-F238E27FC236}">
                <a16:creationId xmlns:a16="http://schemas.microsoft.com/office/drawing/2014/main" id="{03619357-E384-7079-CC73-331FE79FD095}"/>
              </a:ext>
            </a:extLst>
          </p:cNvPr>
          <p:cNvSpPr/>
          <p:nvPr/>
        </p:nvSpPr>
        <p:spPr>
          <a:xfrm>
            <a:off x="3576283" y="1779791"/>
            <a:ext cx="8197176" cy="4227994"/>
          </a:xfrm>
          <a:prstGeom prst="irregularSeal2">
            <a:avLst/>
          </a:prstGeom>
          <a:solidFill>
            <a:srgbClr val="FFFFFF"/>
          </a:solidFill>
          <a:ln>
            <a:solidFill>
              <a:srgbClr val="5A27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arenBoth"/>
            </a:pPr>
            <a:r>
              <a:rPr lang="en-US" dirty="0">
                <a:solidFill>
                  <a:schemeClr val="tx1"/>
                </a:solidFill>
              </a:rPr>
              <a:t>Have a few key questions that anchor your interview guide</a:t>
            </a:r>
          </a:p>
          <a:p>
            <a:pPr marL="342900" indent="-342900">
              <a:buAutoNum type="arabicParenBoth"/>
            </a:pPr>
            <a:r>
              <a:rPr lang="en-US" dirty="0">
                <a:solidFill>
                  <a:schemeClr val="tx1"/>
                </a:solidFill>
              </a:rPr>
              <a:t>Have lots of follow-up questions in case they are needed</a:t>
            </a:r>
          </a:p>
          <a:p>
            <a:pPr marL="342900" indent="-342900">
              <a:buAutoNum type="arabicParenBoth"/>
            </a:pPr>
            <a:r>
              <a:rPr lang="en-US" dirty="0">
                <a:solidFill>
                  <a:schemeClr val="tx1"/>
                </a:solidFill>
              </a:rPr>
              <a:t>Be flexible!</a:t>
            </a:r>
          </a:p>
        </p:txBody>
      </p:sp>
    </p:spTree>
    <p:extLst>
      <p:ext uri="{BB962C8B-B14F-4D97-AF65-F5344CB8AC3E}">
        <p14:creationId xmlns:p14="http://schemas.microsoft.com/office/powerpoint/2010/main" val="868070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Principles of Good Questions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11</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142731"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Open-ended</a:t>
            </a:r>
          </a:p>
          <a:p>
            <a:pPr marL="285750" indent="-285750">
              <a:buFont typeface="Arial" panose="020B0604020202020204" pitchFamily="34" charset="0"/>
              <a:buChar char="•"/>
            </a:pPr>
            <a:r>
              <a:rPr lang="en-US" sz="3200" dirty="0"/>
              <a:t>On topic</a:t>
            </a:r>
          </a:p>
          <a:p>
            <a:pPr marL="285750" indent="-285750">
              <a:buFont typeface="Arial" panose="020B0604020202020204" pitchFamily="34" charset="0"/>
              <a:buChar char="•"/>
            </a:pPr>
            <a:r>
              <a:rPr lang="en-US" sz="3200" dirty="0"/>
              <a:t>Yield rich data</a:t>
            </a:r>
          </a:p>
          <a:p>
            <a:pPr marL="285750" indent="-285750">
              <a:buFont typeface="Arial" panose="020B0604020202020204" pitchFamily="34" charset="0"/>
              <a:buChar char="•"/>
            </a:pPr>
            <a:r>
              <a:rPr lang="en-US" sz="3200" dirty="0"/>
              <a:t>Easily understood by participants</a:t>
            </a:r>
          </a:p>
        </p:txBody>
      </p:sp>
    </p:spTree>
    <p:extLst>
      <p:ext uri="{BB962C8B-B14F-4D97-AF65-F5344CB8AC3E}">
        <p14:creationId xmlns:p14="http://schemas.microsoft.com/office/powerpoint/2010/main" val="667331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Principles of Good Questions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12</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4" y="1724297"/>
            <a:ext cx="6293286"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Open-ended</a:t>
            </a:r>
          </a:p>
          <a:p>
            <a:pPr marL="285750" indent="-285750">
              <a:buFont typeface="Arial" panose="020B0604020202020204" pitchFamily="34" charset="0"/>
              <a:buChar char="•"/>
            </a:pPr>
            <a:r>
              <a:rPr lang="en-US" sz="3200" dirty="0"/>
              <a:t>On topic</a:t>
            </a:r>
          </a:p>
          <a:p>
            <a:pPr marL="285750" indent="-285750">
              <a:buFont typeface="Arial" panose="020B0604020202020204" pitchFamily="34" charset="0"/>
              <a:buChar char="•"/>
            </a:pPr>
            <a:r>
              <a:rPr lang="en-US" sz="3200" dirty="0"/>
              <a:t>Yield rich data</a:t>
            </a:r>
          </a:p>
          <a:p>
            <a:pPr marL="285750" indent="-285750">
              <a:buFont typeface="Arial" panose="020B0604020202020204" pitchFamily="34" charset="0"/>
              <a:buChar char="•"/>
            </a:pPr>
            <a:r>
              <a:rPr lang="en-US" sz="3200" dirty="0"/>
              <a:t>Easily understood by participants</a:t>
            </a:r>
          </a:p>
        </p:txBody>
      </p:sp>
      <p:sp>
        <p:nvSpPr>
          <p:cNvPr id="4" name="TextBox 3">
            <a:extLst>
              <a:ext uri="{FF2B5EF4-FFF2-40B4-BE49-F238E27FC236}">
                <a16:creationId xmlns:a16="http://schemas.microsoft.com/office/drawing/2014/main" id="{2BA8B2B6-5257-B822-B8F3-8585BAEBE7BB}"/>
              </a:ext>
            </a:extLst>
          </p:cNvPr>
          <p:cNvSpPr txBox="1"/>
          <p:nvPr/>
        </p:nvSpPr>
        <p:spPr>
          <a:xfrm>
            <a:off x="6887030" y="1724297"/>
            <a:ext cx="4971814" cy="3347070"/>
          </a:xfrm>
          <a:prstGeom prst="rect">
            <a:avLst/>
          </a:prstGeom>
          <a:solidFill>
            <a:srgbClr val="D9CFFF"/>
          </a:solidFill>
          <a:ln>
            <a:solidFill>
              <a:schemeClr val="tx1"/>
            </a:solidFill>
          </a:ln>
        </p:spPr>
        <p:txBody>
          <a:bodyPr wrap="square">
            <a:spAutoFit/>
          </a:bodyPr>
          <a:lstStyle/>
          <a:p>
            <a:pPr algn="ctr"/>
            <a:r>
              <a:rPr lang="en-US" b="1" u="sng" dirty="0"/>
              <a:t>The Question of Questions</a:t>
            </a:r>
            <a:endParaRPr lang="en-US" dirty="0"/>
          </a:p>
          <a:p>
            <a:endParaRPr lang="en-US" sz="1050" dirty="0"/>
          </a:p>
          <a:p>
            <a:r>
              <a:rPr lang="en-US" dirty="0"/>
              <a:t>Good interview questions don’t have to be questions at all. Interviews can get creative, including approaches like asking participants to…</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dirty="0"/>
              <a:t>Draw pictures, diagrams, or timelines</a:t>
            </a:r>
          </a:p>
          <a:p>
            <a:pPr marL="285750" indent="-285750">
              <a:buFont typeface="Arial" panose="020B0604020202020204" pitchFamily="34" charset="0"/>
              <a:buChar char="•"/>
            </a:pPr>
            <a:r>
              <a:rPr lang="en-US" dirty="0"/>
              <a:t>React to media or vignettes</a:t>
            </a:r>
          </a:p>
          <a:p>
            <a:pPr marL="285750" indent="-285750">
              <a:buFont typeface="Arial" panose="020B0604020202020204" pitchFamily="34" charset="0"/>
              <a:buChar char="•"/>
            </a:pPr>
            <a:r>
              <a:rPr lang="en-US" dirty="0"/>
              <a:t>Interact with items </a:t>
            </a:r>
          </a:p>
          <a:p>
            <a:pPr marL="285750" indent="-285750">
              <a:buFont typeface="Arial" panose="020B0604020202020204" pitchFamily="34" charset="0"/>
              <a:buChar char="•"/>
            </a:pPr>
            <a:endParaRPr lang="en-US" sz="1050" dirty="0"/>
          </a:p>
          <a:p>
            <a:r>
              <a:rPr lang="en-US" dirty="0"/>
              <a:t>There are also approaches that may work best with specific populations, such as using toys and play to interview children. </a:t>
            </a:r>
          </a:p>
        </p:txBody>
      </p:sp>
    </p:spTree>
    <p:extLst>
      <p:ext uri="{BB962C8B-B14F-4D97-AF65-F5344CB8AC3E}">
        <p14:creationId xmlns:p14="http://schemas.microsoft.com/office/powerpoint/2010/main" val="2236047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Principles of Good Questions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13</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4" y="1724297"/>
            <a:ext cx="6293286"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Open-ended</a:t>
            </a:r>
          </a:p>
          <a:p>
            <a:pPr marL="285750" indent="-285750">
              <a:buFont typeface="Arial" panose="020B0604020202020204" pitchFamily="34" charset="0"/>
              <a:buChar char="•"/>
            </a:pPr>
            <a:r>
              <a:rPr lang="en-US" sz="3200" dirty="0"/>
              <a:t>On topic</a:t>
            </a:r>
          </a:p>
          <a:p>
            <a:pPr marL="285750" indent="-285750">
              <a:buFont typeface="Arial" panose="020B0604020202020204" pitchFamily="34" charset="0"/>
              <a:buChar char="•"/>
            </a:pPr>
            <a:r>
              <a:rPr lang="en-US" sz="3200" dirty="0"/>
              <a:t>Yield rich data</a:t>
            </a:r>
          </a:p>
          <a:p>
            <a:pPr marL="285750" indent="-285750">
              <a:buFont typeface="Arial" panose="020B0604020202020204" pitchFamily="34" charset="0"/>
              <a:buChar char="•"/>
            </a:pPr>
            <a:r>
              <a:rPr lang="en-US" sz="3200" dirty="0"/>
              <a:t>Easily understood by participants</a:t>
            </a:r>
          </a:p>
        </p:txBody>
      </p:sp>
      <p:sp>
        <p:nvSpPr>
          <p:cNvPr id="3" name="TextBox 2">
            <a:extLst>
              <a:ext uri="{FF2B5EF4-FFF2-40B4-BE49-F238E27FC236}">
                <a16:creationId xmlns:a16="http://schemas.microsoft.com/office/drawing/2014/main" id="{F7F7D0F5-C79A-8704-FCCF-976C8818B89E}"/>
              </a:ext>
            </a:extLst>
          </p:cNvPr>
          <p:cNvSpPr txBox="1"/>
          <p:nvPr/>
        </p:nvSpPr>
        <p:spPr>
          <a:xfrm>
            <a:off x="6887030" y="1724297"/>
            <a:ext cx="4971814" cy="3347070"/>
          </a:xfrm>
          <a:prstGeom prst="rect">
            <a:avLst/>
          </a:prstGeom>
          <a:solidFill>
            <a:srgbClr val="D9CFFF"/>
          </a:solidFill>
          <a:ln>
            <a:solidFill>
              <a:schemeClr val="tx1"/>
            </a:solidFill>
          </a:ln>
        </p:spPr>
        <p:txBody>
          <a:bodyPr wrap="square">
            <a:spAutoFit/>
          </a:bodyPr>
          <a:lstStyle/>
          <a:p>
            <a:pPr algn="ctr"/>
            <a:r>
              <a:rPr lang="en-US" b="1" u="sng" dirty="0"/>
              <a:t>The Question of Questions</a:t>
            </a:r>
            <a:endParaRPr lang="en-US" dirty="0"/>
          </a:p>
          <a:p>
            <a:endParaRPr lang="en-US" sz="1050" dirty="0"/>
          </a:p>
          <a:p>
            <a:r>
              <a:rPr lang="en-US" dirty="0"/>
              <a:t>Good interview questions don’t have to be questions at all. Interviews can get creative, including approaches like asking participants to…</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dirty="0"/>
              <a:t>Draw pictures, diagrams, or timelines</a:t>
            </a:r>
          </a:p>
          <a:p>
            <a:pPr marL="285750" indent="-285750">
              <a:buFont typeface="Arial" panose="020B0604020202020204" pitchFamily="34" charset="0"/>
              <a:buChar char="•"/>
            </a:pPr>
            <a:r>
              <a:rPr lang="en-US" dirty="0"/>
              <a:t>React to media or vignettes</a:t>
            </a:r>
          </a:p>
          <a:p>
            <a:pPr marL="285750" indent="-285750">
              <a:buFont typeface="Arial" panose="020B0604020202020204" pitchFamily="34" charset="0"/>
              <a:buChar char="•"/>
            </a:pPr>
            <a:r>
              <a:rPr lang="en-US" dirty="0"/>
              <a:t>Interact with items </a:t>
            </a:r>
          </a:p>
          <a:p>
            <a:pPr marL="285750" indent="-285750">
              <a:buFont typeface="Arial" panose="020B0604020202020204" pitchFamily="34" charset="0"/>
              <a:buChar char="•"/>
            </a:pPr>
            <a:endParaRPr lang="en-US" sz="1050" dirty="0"/>
          </a:p>
          <a:p>
            <a:r>
              <a:rPr lang="en-US" dirty="0"/>
              <a:t>There are also approaches that may work best with specific populations, such as using toys and play to interview children. </a:t>
            </a:r>
          </a:p>
        </p:txBody>
      </p:sp>
      <p:sp>
        <p:nvSpPr>
          <p:cNvPr id="2" name="TextBox 1">
            <a:extLst>
              <a:ext uri="{FF2B5EF4-FFF2-40B4-BE49-F238E27FC236}">
                <a16:creationId xmlns:a16="http://schemas.microsoft.com/office/drawing/2014/main" id="{8D791DCD-37E1-4072-2F74-4D1CE29BE080}"/>
              </a:ext>
            </a:extLst>
          </p:cNvPr>
          <p:cNvSpPr txBox="1"/>
          <p:nvPr/>
        </p:nvSpPr>
        <p:spPr>
          <a:xfrm>
            <a:off x="660967" y="4148037"/>
            <a:ext cx="5884975" cy="1846659"/>
          </a:xfrm>
          <a:custGeom>
            <a:avLst/>
            <a:gdLst>
              <a:gd name="connsiteX0" fmla="*/ 0 w 5884975"/>
              <a:gd name="connsiteY0" fmla="*/ 0 h 1846659"/>
              <a:gd name="connsiteX1" fmla="*/ 588498 w 5884975"/>
              <a:gd name="connsiteY1" fmla="*/ 0 h 1846659"/>
              <a:gd name="connsiteX2" fmla="*/ 1294695 w 5884975"/>
              <a:gd name="connsiteY2" fmla="*/ 0 h 1846659"/>
              <a:gd name="connsiteX3" fmla="*/ 1942042 w 5884975"/>
              <a:gd name="connsiteY3" fmla="*/ 0 h 1846659"/>
              <a:gd name="connsiteX4" fmla="*/ 2353990 w 5884975"/>
              <a:gd name="connsiteY4" fmla="*/ 0 h 1846659"/>
              <a:gd name="connsiteX5" fmla="*/ 2824788 w 5884975"/>
              <a:gd name="connsiteY5" fmla="*/ 0 h 1846659"/>
              <a:gd name="connsiteX6" fmla="*/ 3472135 w 5884975"/>
              <a:gd name="connsiteY6" fmla="*/ 0 h 1846659"/>
              <a:gd name="connsiteX7" fmla="*/ 4001783 w 5884975"/>
              <a:gd name="connsiteY7" fmla="*/ 0 h 1846659"/>
              <a:gd name="connsiteX8" fmla="*/ 4649130 w 5884975"/>
              <a:gd name="connsiteY8" fmla="*/ 0 h 1846659"/>
              <a:gd name="connsiteX9" fmla="*/ 5178778 w 5884975"/>
              <a:gd name="connsiteY9" fmla="*/ 0 h 1846659"/>
              <a:gd name="connsiteX10" fmla="*/ 5884975 w 5884975"/>
              <a:gd name="connsiteY10" fmla="*/ 0 h 1846659"/>
              <a:gd name="connsiteX11" fmla="*/ 5884975 w 5884975"/>
              <a:gd name="connsiteY11" fmla="*/ 424732 h 1846659"/>
              <a:gd name="connsiteX12" fmla="*/ 5884975 w 5884975"/>
              <a:gd name="connsiteY12" fmla="*/ 830997 h 1846659"/>
              <a:gd name="connsiteX13" fmla="*/ 5884975 w 5884975"/>
              <a:gd name="connsiteY13" fmla="*/ 1237262 h 1846659"/>
              <a:gd name="connsiteX14" fmla="*/ 5884975 w 5884975"/>
              <a:gd name="connsiteY14" fmla="*/ 1846659 h 1846659"/>
              <a:gd name="connsiteX15" fmla="*/ 5178778 w 5884975"/>
              <a:gd name="connsiteY15" fmla="*/ 1846659 h 1846659"/>
              <a:gd name="connsiteX16" fmla="*/ 4472581 w 5884975"/>
              <a:gd name="connsiteY16" fmla="*/ 1846659 h 1846659"/>
              <a:gd name="connsiteX17" fmla="*/ 3766384 w 5884975"/>
              <a:gd name="connsiteY17" fmla="*/ 1846659 h 1846659"/>
              <a:gd name="connsiteX18" fmla="*/ 3236736 w 5884975"/>
              <a:gd name="connsiteY18" fmla="*/ 1846659 h 1846659"/>
              <a:gd name="connsiteX19" fmla="*/ 2589389 w 5884975"/>
              <a:gd name="connsiteY19" fmla="*/ 1846659 h 1846659"/>
              <a:gd name="connsiteX20" fmla="*/ 2118591 w 5884975"/>
              <a:gd name="connsiteY20" fmla="*/ 1846659 h 1846659"/>
              <a:gd name="connsiteX21" fmla="*/ 1588943 w 5884975"/>
              <a:gd name="connsiteY21" fmla="*/ 1846659 h 1846659"/>
              <a:gd name="connsiteX22" fmla="*/ 1118145 w 5884975"/>
              <a:gd name="connsiteY22" fmla="*/ 1846659 h 1846659"/>
              <a:gd name="connsiteX23" fmla="*/ 647347 w 5884975"/>
              <a:gd name="connsiteY23" fmla="*/ 1846659 h 1846659"/>
              <a:gd name="connsiteX24" fmla="*/ 0 w 5884975"/>
              <a:gd name="connsiteY24" fmla="*/ 1846659 h 1846659"/>
              <a:gd name="connsiteX25" fmla="*/ 0 w 5884975"/>
              <a:gd name="connsiteY25" fmla="*/ 1384994 h 1846659"/>
              <a:gd name="connsiteX26" fmla="*/ 0 w 5884975"/>
              <a:gd name="connsiteY26" fmla="*/ 941796 h 1846659"/>
              <a:gd name="connsiteX27" fmla="*/ 0 w 5884975"/>
              <a:gd name="connsiteY27" fmla="*/ 535531 h 1846659"/>
              <a:gd name="connsiteX28" fmla="*/ 0 w 5884975"/>
              <a:gd name="connsiteY28" fmla="*/ 0 h 184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84975" h="1846659" fill="none" extrusionOk="0">
                <a:moveTo>
                  <a:pt x="0" y="0"/>
                </a:moveTo>
                <a:cubicBezTo>
                  <a:pt x="225243" y="-31024"/>
                  <a:pt x="330642" y="30406"/>
                  <a:pt x="588498" y="0"/>
                </a:cubicBezTo>
                <a:cubicBezTo>
                  <a:pt x="846354" y="-30406"/>
                  <a:pt x="961578" y="49763"/>
                  <a:pt x="1294695" y="0"/>
                </a:cubicBezTo>
                <a:cubicBezTo>
                  <a:pt x="1627812" y="-49763"/>
                  <a:pt x="1661532" y="33656"/>
                  <a:pt x="1942042" y="0"/>
                </a:cubicBezTo>
                <a:cubicBezTo>
                  <a:pt x="2222552" y="-33656"/>
                  <a:pt x="2202440" y="34172"/>
                  <a:pt x="2353990" y="0"/>
                </a:cubicBezTo>
                <a:cubicBezTo>
                  <a:pt x="2505540" y="-34172"/>
                  <a:pt x="2672422" y="22486"/>
                  <a:pt x="2824788" y="0"/>
                </a:cubicBezTo>
                <a:cubicBezTo>
                  <a:pt x="2977154" y="-22486"/>
                  <a:pt x="3196807" y="5989"/>
                  <a:pt x="3472135" y="0"/>
                </a:cubicBezTo>
                <a:cubicBezTo>
                  <a:pt x="3747463" y="-5989"/>
                  <a:pt x="3850117" y="54411"/>
                  <a:pt x="4001783" y="0"/>
                </a:cubicBezTo>
                <a:cubicBezTo>
                  <a:pt x="4153449" y="-54411"/>
                  <a:pt x="4441253" y="22549"/>
                  <a:pt x="4649130" y="0"/>
                </a:cubicBezTo>
                <a:cubicBezTo>
                  <a:pt x="4857007" y="-22549"/>
                  <a:pt x="4953381" y="27206"/>
                  <a:pt x="5178778" y="0"/>
                </a:cubicBezTo>
                <a:cubicBezTo>
                  <a:pt x="5404175" y="-27206"/>
                  <a:pt x="5690986" y="5973"/>
                  <a:pt x="5884975" y="0"/>
                </a:cubicBezTo>
                <a:cubicBezTo>
                  <a:pt x="5899333" y="121085"/>
                  <a:pt x="5848824" y="272861"/>
                  <a:pt x="5884975" y="424732"/>
                </a:cubicBezTo>
                <a:cubicBezTo>
                  <a:pt x="5921126" y="576603"/>
                  <a:pt x="5841559" y="641775"/>
                  <a:pt x="5884975" y="830997"/>
                </a:cubicBezTo>
                <a:cubicBezTo>
                  <a:pt x="5928391" y="1020219"/>
                  <a:pt x="5859728" y="1147881"/>
                  <a:pt x="5884975" y="1237262"/>
                </a:cubicBezTo>
                <a:cubicBezTo>
                  <a:pt x="5910222" y="1326644"/>
                  <a:pt x="5848876" y="1716846"/>
                  <a:pt x="5884975" y="1846659"/>
                </a:cubicBezTo>
                <a:cubicBezTo>
                  <a:pt x="5639136" y="1866015"/>
                  <a:pt x="5414856" y="1771442"/>
                  <a:pt x="5178778" y="1846659"/>
                </a:cubicBezTo>
                <a:cubicBezTo>
                  <a:pt x="4942700" y="1921876"/>
                  <a:pt x="4771293" y="1781371"/>
                  <a:pt x="4472581" y="1846659"/>
                </a:cubicBezTo>
                <a:cubicBezTo>
                  <a:pt x="4173869" y="1911947"/>
                  <a:pt x="4025112" y="1798492"/>
                  <a:pt x="3766384" y="1846659"/>
                </a:cubicBezTo>
                <a:cubicBezTo>
                  <a:pt x="3507656" y="1894826"/>
                  <a:pt x="3492714" y="1811693"/>
                  <a:pt x="3236736" y="1846659"/>
                </a:cubicBezTo>
                <a:cubicBezTo>
                  <a:pt x="2980758" y="1881625"/>
                  <a:pt x="2796664" y="1812948"/>
                  <a:pt x="2589389" y="1846659"/>
                </a:cubicBezTo>
                <a:cubicBezTo>
                  <a:pt x="2382114" y="1880370"/>
                  <a:pt x="2225942" y="1790225"/>
                  <a:pt x="2118591" y="1846659"/>
                </a:cubicBezTo>
                <a:cubicBezTo>
                  <a:pt x="2011240" y="1903093"/>
                  <a:pt x="1824294" y="1841302"/>
                  <a:pt x="1588943" y="1846659"/>
                </a:cubicBezTo>
                <a:cubicBezTo>
                  <a:pt x="1353592" y="1852016"/>
                  <a:pt x="1322447" y="1840881"/>
                  <a:pt x="1118145" y="1846659"/>
                </a:cubicBezTo>
                <a:cubicBezTo>
                  <a:pt x="913843" y="1852437"/>
                  <a:pt x="781502" y="1803149"/>
                  <a:pt x="647347" y="1846659"/>
                </a:cubicBezTo>
                <a:cubicBezTo>
                  <a:pt x="513192" y="1890169"/>
                  <a:pt x="220362" y="1773469"/>
                  <a:pt x="0" y="1846659"/>
                </a:cubicBezTo>
                <a:cubicBezTo>
                  <a:pt x="-25540" y="1631593"/>
                  <a:pt x="39081" y="1557272"/>
                  <a:pt x="0" y="1384994"/>
                </a:cubicBezTo>
                <a:cubicBezTo>
                  <a:pt x="-39081" y="1212717"/>
                  <a:pt x="26090" y="1114798"/>
                  <a:pt x="0" y="941796"/>
                </a:cubicBezTo>
                <a:cubicBezTo>
                  <a:pt x="-26090" y="768794"/>
                  <a:pt x="16159" y="692910"/>
                  <a:pt x="0" y="535531"/>
                </a:cubicBezTo>
                <a:cubicBezTo>
                  <a:pt x="-16159" y="378153"/>
                  <a:pt x="44507" y="222142"/>
                  <a:pt x="0" y="0"/>
                </a:cubicBezTo>
                <a:close/>
              </a:path>
              <a:path w="5884975" h="1846659" stroke="0" extrusionOk="0">
                <a:moveTo>
                  <a:pt x="0" y="0"/>
                </a:moveTo>
                <a:cubicBezTo>
                  <a:pt x="202699" y="-5259"/>
                  <a:pt x="512290" y="22501"/>
                  <a:pt x="706197" y="0"/>
                </a:cubicBezTo>
                <a:cubicBezTo>
                  <a:pt x="900104" y="-22501"/>
                  <a:pt x="982298" y="5319"/>
                  <a:pt x="1235845" y="0"/>
                </a:cubicBezTo>
                <a:cubicBezTo>
                  <a:pt x="1489392" y="-5319"/>
                  <a:pt x="1783913" y="13226"/>
                  <a:pt x="1942042" y="0"/>
                </a:cubicBezTo>
                <a:cubicBezTo>
                  <a:pt x="2100171" y="-13226"/>
                  <a:pt x="2248083" y="42207"/>
                  <a:pt x="2530539" y="0"/>
                </a:cubicBezTo>
                <a:cubicBezTo>
                  <a:pt x="2812995" y="-42207"/>
                  <a:pt x="2807669" y="53378"/>
                  <a:pt x="3001337" y="0"/>
                </a:cubicBezTo>
                <a:cubicBezTo>
                  <a:pt x="3195005" y="-53378"/>
                  <a:pt x="3369948" y="66433"/>
                  <a:pt x="3589835" y="0"/>
                </a:cubicBezTo>
                <a:cubicBezTo>
                  <a:pt x="3809722" y="-66433"/>
                  <a:pt x="4033716" y="19727"/>
                  <a:pt x="4237182" y="0"/>
                </a:cubicBezTo>
                <a:cubicBezTo>
                  <a:pt x="4440648" y="-19727"/>
                  <a:pt x="4506088" y="10009"/>
                  <a:pt x="4649130" y="0"/>
                </a:cubicBezTo>
                <a:cubicBezTo>
                  <a:pt x="4792172" y="-10009"/>
                  <a:pt x="4927529" y="16655"/>
                  <a:pt x="5119928" y="0"/>
                </a:cubicBezTo>
                <a:cubicBezTo>
                  <a:pt x="5312327" y="-16655"/>
                  <a:pt x="5550794" y="8087"/>
                  <a:pt x="5884975" y="0"/>
                </a:cubicBezTo>
                <a:cubicBezTo>
                  <a:pt x="5914053" y="163395"/>
                  <a:pt x="5832573" y="252673"/>
                  <a:pt x="5884975" y="443198"/>
                </a:cubicBezTo>
                <a:cubicBezTo>
                  <a:pt x="5937377" y="633723"/>
                  <a:pt x="5851896" y="712165"/>
                  <a:pt x="5884975" y="849463"/>
                </a:cubicBezTo>
                <a:cubicBezTo>
                  <a:pt x="5918054" y="986762"/>
                  <a:pt x="5884935" y="1162864"/>
                  <a:pt x="5884975" y="1311128"/>
                </a:cubicBezTo>
                <a:cubicBezTo>
                  <a:pt x="5885015" y="1459393"/>
                  <a:pt x="5833506" y="1619969"/>
                  <a:pt x="5884975" y="1846659"/>
                </a:cubicBezTo>
                <a:cubicBezTo>
                  <a:pt x="5760791" y="1853687"/>
                  <a:pt x="5510283" y="1779208"/>
                  <a:pt x="5296478" y="1846659"/>
                </a:cubicBezTo>
                <a:cubicBezTo>
                  <a:pt x="5082673" y="1914110"/>
                  <a:pt x="5042342" y="1832200"/>
                  <a:pt x="4884529" y="1846659"/>
                </a:cubicBezTo>
                <a:cubicBezTo>
                  <a:pt x="4726716" y="1861118"/>
                  <a:pt x="4603933" y="1842990"/>
                  <a:pt x="4472581" y="1846659"/>
                </a:cubicBezTo>
                <a:cubicBezTo>
                  <a:pt x="4341229" y="1850328"/>
                  <a:pt x="4073785" y="1798051"/>
                  <a:pt x="3825234" y="1846659"/>
                </a:cubicBezTo>
                <a:cubicBezTo>
                  <a:pt x="3576683" y="1895267"/>
                  <a:pt x="3475186" y="1799194"/>
                  <a:pt x="3295586" y="1846659"/>
                </a:cubicBezTo>
                <a:cubicBezTo>
                  <a:pt x="3115986" y="1894124"/>
                  <a:pt x="2992777" y="1820843"/>
                  <a:pt x="2824788" y="1846659"/>
                </a:cubicBezTo>
                <a:cubicBezTo>
                  <a:pt x="2656799" y="1872475"/>
                  <a:pt x="2593443" y="1797894"/>
                  <a:pt x="2412840" y="1846659"/>
                </a:cubicBezTo>
                <a:cubicBezTo>
                  <a:pt x="2232237" y="1895424"/>
                  <a:pt x="2022193" y="1846461"/>
                  <a:pt x="1765492" y="1846659"/>
                </a:cubicBezTo>
                <a:cubicBezTo>
                  <a:pt x="1508791" y="1846857"/>
                  <a:pt x="1475068" y="1822393"/>
                  <a:pt x="1235845" y="1846659"/>
                </a:cubicBezTo>
                <a:cubicBezTo>
                  <a:pt x="996622" y="1870925"/>
                  <a:pt x="904516" y="1817202"/>
                  <a:pt x="706197" y="1846659"/>
                </a:cubicBezTo>
                <a:cubicBezTo>
                  <a:pt x="507878" y="1876116"/>
                  <a:pt x="223620" y="1803179"/>
                  <a:pt x="0" y="1846659"/>
                </a:cubicBezTo>
                <a:cubicBezTo>
                  <a:pt x="-22792" y="1663114"/>
                  <a:pt x="8208" y="1509191"/>
                  <a:pt x="0" y="1384994"/>
                </a:cubicBezTo>
                <a:cubicBezTo>
                  <a:pt x="-8208" y="1260797"/>
                  <a:pt x="15208" y="1145713"/>
                  <a:pt x="0" y="978729"/>
                </a:cubicBezTo>
                <a:cubicBezTo>
                  <a:pt x="-15208" y="811746"/>
                  <a:pt x="53650" y="639139"/>
                  <a:pt x="0" y="480131"/>
                </a:cubicBezTo>
                <a:cubicBezTo>
                  <a:pt x="-53650" y="321123"/>
                  <a:pt x="42151" y="228057"/>
                  <a:pt x="0" y="0"/>
                </a:cubicBezTo>
                <a:close/>
              </a:path>
            </a:pathLst>
          </a:custGeom>
          <a:solidFill>
            <a:srgbClr val="E7E6E6"/>
          </a:solidFill>
          <a:ln w="38100">
            <a:solidFill>
              <a:srgbClr val="5A2781"/>
            </a:solidFill>
            <a:extLst>
              <a:ext uri="{C807C97D-BFC1-408E-A445-0C87EB9F89A2}">
                <ask:lineSketchStyleProps xmlns:ask="http://schemas.microsoft.com/office/drawing/2018/sketchyshapes" sd="102146421">
                  <a:prstGeom prst="rect">
                    <a:avLst/>
                  </a:prstGeom>
                  <ask:type>
                    <ask:lineSketchScribble/>
                  </ask:type>
                </ask:lineSketchStyleProps>
              </a:ext>
            </a:extLst>
          </a:ln>
        </p:spPr>
        <p:txBody>
          <a:bodyPr wrap="square">
            <a:spAutoFit/>
          </a:bodyPr>
          <a:lstStyle/>
          <a:p>
            <a:pPr algn="ctr"/>
            <a:r>
              <a:rPr lang="en-US" sz="2400" b="1" u="sng" dirty="0"/>
              <a:t>Important!</a:t>
            </a:r>
          </a:p>
          <a:p>
            <a:endParaRPr lang="en-US" dirty="0"/>
          </a:p>
          <a:p>
            <a:r>
              <a:rPr lang="en-US" dirty="0"/>
              <a:t>Don’t overly script interviews. Qualitative interviews are meant to be </a:t>
            </a:r>
            <a:r>
              <a:rPr lang="en-US" b="1" dirty="0"/>
              <a:t>semi-structured</a:t>
            </a:r>
            <a:r>
              <a:rPr lang="en-US" dirty="0"/>
              <a:t>, meaning you want to leave yourself time and opportunity to investigate topics further. Interview guides can range from very general to very specific.</a:t>
            </a:r>
          </a:p>
        </p:txBody>
      </p:sp>
    </p:spTree>
    <p:extLst>
      <p:ext uri="{BB962C8B-B14F-4D97-AF65-F5344CB8AC3E}">
        <p14:creationId xmlns:p14="http://schemas.microsoft.com/office/powerpoint/2010/main" val="3110397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Principles of Good Questions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14</a:t>
            </a:fld>
            <a:endParaRPr lang="en-US" dirty="0">
              <a:solidFill>
                <a:schemeClr val="bg1"/>
              </a:solidFill>
            </a:endParaRPr>
          </a:p>
        </p:txBody>
      </p:sp>
      <p:graphicFrame>
        <p:nvGraphicFramePr>
          <p:cNvPr id="9" name="Diagram 8">
            <a:extLst>
              <a:ext uri="{FF2B5EF4-FFF2-40B4-BE49-F238E27FC236}">
                <a16:creationId xmlns:a16="http://schemas.microsoft.com/office/drawing/2014/main" id="{D0398546-4C87-9E84-0163-B13D131FBBEB}"/>
              </a:ext>
            </a:extLst>
          </p:cNvPr>
          <p:cNvGraphicFramePr/>
          <p:nvPr>
            <p:extLst>
              <p:ext uri="{D42A27DB-BD31-4B8C-83A1-F6EECF244321}">
                <p14:modId xmlns:p14="http://schemas.microsoft.com/office/powerpoint/2010/main" val="1503997960"/>
              </p:ext>
            </p:extLst>
          </p:nvPr>
        </p:nvGraphicFramePr>
        <p:xfrm>
          <a:off x="486229" y="1640114"/>
          <a:ext cx="10798629" cy="4521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5785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Recruitment Decisions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15</a:t>
            </a:fld>
            <a:endParaRPr lang="en-US" dirty="0">
              <a:solidFill>
                <a:schemeClr val="bg1"/>
              </a:solidFill>
            </a:endParaRPr>
          </a:p>
        </p:txBody>
      </p:sp>
      <p:sp>
        <p:nvSpPr>
          <p:cNvPr id="2" name="TextBox 1">
            <a:extLst>
              <a:ext uri="{FF2B5EF4-FFF2-40B4-BE49-F238E27FC236}">
                <a16:creationId xmlns:a16="http://schemas.microsoft.com/office/drawing/2014/main" id="{377A94A4-BFBA-6FFD-743D-B57A0829D6C3}"/>
              </a:ext>
            </a:extLst>
          </p:cNvPr>
          <p:cNvSpPr txBox="1"/>
          <p:nvPr/>
        </p:nvSpPr>
        <p:spPr>
          <a:xfrm>
            <a:off x="593743" y="1390469"/>
            <a:ext cx="11489400" cy="4031873"/>
          </a:xfrm>
          <a:prstGeom prst="rect">
            <a:avLst/>
          </a:prstGeom>
          <a:noFill/>
        </p:spPr>
        <p:txBody>
          <a:bodyPr wrap="square" rtlCol="0">
            <a:spAutoFit/>
          </a:bodyPr>
          <a:lstStyle/>
          <a:p>
            <a:r>
              <a:rPr lang="en-US" sz="3200" dirty="0"/>
              <a:t>Before recruiting participants for your sample, determine…</a:t>
            </a:r>
          </a:p>
          <a:p>
            <a:pPr marL="285750" indent="-285750">
              <a:buFont typeface="Arial" panose="020B0604020202020204" pitchFamily="34" charset="0"/>
              <a:buChar char="•"/>
            </a:pPr>
            <a:r>
              <a:rPr lang="en-US" sz="3200" b="1" dirty="0"/>
              <a:t>How you will manage</a:t>
            </a:r>
            <a:r>
              <a:rPr lang="en-US" sz="3200" dirty="0"/>
              <a:t> your data</a:t>
            </a:r>
            <a:endParaRPr lang="en-US" sz="3200" b="1" dirty="0"/>
          </a:p>
          <a:p>
            <a:pPr marL="285750" indent="-285750">
              <a:buFont typeface="Arial" panose="020B0604020202020204" pitchFamily="34" charset="0"/>
              <a:buChar char="•"/>
            </a:pPr>
            <a:r>
              <a:rPr lang="en-US" sz="3200" b="1" dirty="0"/>
              <a:t>Who</a:t>
            </a:r>
            <a:r>
              <a:rPr lang="en-US" sz="3200" dirty="0"/>
              <a:t> </a:t>
            </a:r>
            <a:r>
              <a:rPr lang="en-US" sz="3200" i="1" dirty="0"/>
              <a:t>exactly</a:t>
            </a:r>
            <a:r>
              <a:rPr lang="en-US" sz="3200" dirty="0"/>
              <a:t> you want to recruit</a:t>
            </a:r>
          </a:p>
          <a:p>
            <a:pPr marL="285750" indent="-285750">
              <a:buFont typeface="Arial" panose="020B0604020202020204" pitchFamily="34" charset="0"/>
              <a:buChar char="•"/>
            </a:pPr>
            <a:r>
              <a:rPr lang="en-US" sz="3200" b="1" dirty="0"/>
              <a:t>Where</a:t>
            </a:r>
            <a:r>
              <a:rPr lang="en-US" sz="3200" dirty="0"/>
              <a:t> and </a:t>
            </a:r>
            <a:r>
              <a:rPr lang="en-US" sz="3200" b="1" dirty="0"/>
              <a:t>how</a:t>
            </a:r>
            <a:r>
              <a:rPr lang="en-US" sz="3200" dirty="0"/>
              <a:t> you will recruit</a:t>
            </a:r>
          </a:p>
          <a:p>
            <a:pPr marL="285750" indent="-285750">
              <a:buFont typeface="Arial" panose="020B0604020202020204" pitchFamily="34" charset="0"/>
              <a:buChar char="•"/>
            </a:pPr>
            <a:r>
              <a:rPr lang="en-US" sz="3200" b="1" dirty="0"/>
              <a:t>How long</a:t>
            </a:r>
            <a:r>
              <a:rPr lang="en-US" sz="3200" dirty="0"/>
              <a:t> interviews will be (this can be an estimated time range)</a:t>
            </a:r>
          </a:p>
          <a:p>
            <a:pPr marL="285750" indent="-285750">
              <a:buFont typeface="Arial" panose="020B0604020202020204" pitchFamily="34" charset="0"/>
              <a:buChar char="•"/>
            </a:pPr>
            <a:r>
              <a:rPr lang="en-US" sz="3200" b="1" dirty="0"/>
              <a:t>How to describe </a:t>
            </a:r>
            <a:r>
              <a:rPr lang="en-US" sz="3200" dirty="0"/>
              <a:t>your study to prospective participants </a:t>
            </a:r>
          </a:p>
          <a:p>
            <a:pPr marL="285750" indent="-285750">
              <a:buFont typeface="Arial" panose="020B0604020202020204" pitchFamily="34" charset="0"/>
              <a:buChar char="•"/>
            </a:pPr>
            <a:r>
              <a:rPr lang="en-US" sz="3200" b="1" dirty="0"/>
              <a:t>How much </a:t>
            </a:r>
            <a:r>
              <a:rPr lang="en-US" sz="3200" dirty="0"/>
              <a:t>participants will be compensated, if at all</a:t>
            </a:r>
          </a:p>
          <a:p>
            <a:pPr marL="285750" indent="-285750">
              <a:buFont typeface="Arial" panose="020B0604020202020204" pitchFamily="34" charset="0"/>
              <a:buChar char="•"/>
            </a:pPr>
            <a:r>
              <a:rPr lang="en-US" sz="3200" dirty="0"/>
              <a:t>The </a:t>
            </a:r>
            <a:r>
              <a:rPr lang="en-US" sz="3200" b="1" dirty="0"/>
              <a:t>risks and benefits </a:t>
            </a:r>
            <a:r>
              <a:rPr lang="en-US" sz="3200" dirty="0"/>
              <a:t>to participating</a:t>
            </a:r>
          </a:p>
        </p:txBody>
      </p:sp>
    </p:spTree>
    <p:extLst>
      <p:ext uri="{BB962C8B-B14F-4D97-AF65-F5344CB8AC3E}">
        <p14:creationId xmlns:p14="http://schemas.microsoft.com/office/powerpoint/2010/main" val="1356286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Recruitment Decisions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16</a:t>
            </a:fld>
            <a:endParaRPr lang="en-US" dirty="0">
              <a:solidFill>
                <a:schemeClr val="bg1"/>
              </a:solidFill>
            </a:endParaRPr>
          </a:p>
        </p:txBody>
      </p:sp>
      <p:sp>
        <p:nvSpPr>
          <p:cNvPr id="2" name="TextBox 1">
            <a:extLst>
              <a:ext uri="{FF2B5EF4-FFF2-40B4-BE49-F238E27FC236}">
                <a16:creationId xmlns:a16="http://schemas.microsoft.com/office/drawing/2014/main" id="{377A94A4-BFBA-6FFD-743D-B57A0829D6C3}"/>
              </a:ext>
            </a:extLst>
          </p:cNvPr>
          <p:cNvSpPr txBox="1"/>
          <p:nvPr/>
        </p:nvSpPr>
        <p:spPr>
          <a:xfrm>
            <a:off x="593743" y="1390469"/>
            <a:ext cx="11489400" cy="4031873"/>
          </a:xfrm>
          <a:prstGeom prst="rect">
            <a:avLst/>
          </a:prstGeom>
          <a:noFill/>
        </p:spPr>
        <p:txBody>
          <a:bodyPr wrap="square" rtlCol="0">
            <a:spAutoFit/>
          </a:bodyPr>
          <a:lstStyle/>
          <a:p>
            <a:r>
              <a:rPr lang="en-US" sz="3200" dirty="0"/>
              <a:t>Before recruiting participants for your sample, determine…</a:t>
            </a:r>
          </a:p>
          <a:p>
            <a:pPr marL="285750" indent="-285750">
              <a:buFont typeface="Arial" panose="020B0604020202020204" pitchFamily="34" charset="0"/>
              <a:buChar char="•"/>
            </a:pPr>
            <a:r>
              <a:rPr lang="en-US" sz="3200" b="1" dirty="0"/>
              <a:t>How you will manage</a:t>
            </a:r>
            <a:r>
              <a:rPr lang="en-US" sz="3200" dirty="0"/>
              <a:t> your data</a:t>
            </a:r>
            <a:endParaRPr lang="en-US" sz="3200" b="1" dirty="0"/>
          </a:p>
          <a:p>
            <a:pPr marL="285750" indent="-285750">
              <a:buFont typeface="Arial" panose="020B0604020202020204" pitchFamily="34" charset="0"/>
              <a:buChar char="•"/>
            </a:pPr>
            <a:r>
              <a:rPr lang="en-US" sz="3200" b="1" dirty="0"/>
              <a:t>Who</a:t>
            </a:r>
            <a:r>
              <a:rPr lang="en-US" sz="3200" dirty="0"/>
              <a:t> </a:t>
            </a:r>
            <a:r>
              <a:rPr lang="en-US" sz="3200" i="1" dirty="0"/>
              <a:t>exactly</a:t>
            </a:r>
            <a:r>
              <a:rPr lang="en-US" sz="3200" dirty="0"/>
              <a:t> you want to recruit</a:t>
            </a:r>
          </a:p>
          <a:p>
            <a:pPr marL="285750" indent="-285750">
              <a:buFont typeface="Arial" panose="020B0604020202020204" pitchFamily="34" charset="0"/>
              <a:buChar char="•"/>
            </a:pPr>
            <a:r>
              <a:rPr lang="en-US" sz="3200" b="1" dirty="0"/>
              <a:t>Where</a:t>
            </a:r>
            <a:r>
              <a:rPr lang="en-US" sz="3200" dirty="0"/>
              <a:t> and </a:t>
            </a:r>
            <a:r>
              <a:rPr lang="en-US" sz="3200" b="1" dirty="0"/>
              <a:t>how</a:t>
            </a:r>
            <a:r>
              <a:rPr lang="en-US" sz="3200" dirty="0"/>
              <a:t> you will recruit</a:t>
            </a:r>
          </a:p>
          <a:p>
            <a:pPr marL="285750" indent="-285750">
              <a:buFont typeface="Arial" panose="020B0604020202020204" pitchFamily="34" charset="0"/>
              <a:buChar char="•"/>
            </a:pPr>
            <a:r>
              <a:rPr lang="en-US" sz="3200" b="1" dirty="0"/>
              <a:t>How long</a:t>
            </a:r>
            <a:r>
              <a:rPr lang="en-US" sz="3200" dirty="0"/>
              <a:t> interviews will be (this can be an estimated time range)</a:t>
            </a:r>
          </a:p>
          <a:p>
            <a:pPr marL="285750" indent="-285750">
              <a:buFont typeface="Arial" panose="020B0604020202020204" pitchFamily="34" charset="0"/>
              <a:buChar char="•"/>
            </a:pPr>
            <a:r>
              <a:rPr lang="en-US" sz="3200" b="1" dirty="0"/>
              <a:t>How to describe </a:t>
            </a:r>
            <a:r>
              <a:rPr lang="en-US" sz="3200" dirty="0"/>
              <a:t>your study to prospective participants </a:t>
            </a:r>
          </a:p>
          <a:p>
            <a:pPr marL="285750" indent="-285750">
              <a:buFont typeface="Arial" panose="020B0604020202020204" pitchFamily="34" charset="0"/>
              <a:buChar char="•"/>
            </a:pPr>
            <a:r>
              <a:rPr lang="en-US" sz="3200" b="1" dirty="0"/>
              <a:t>How much </a:t>
            </a:r>
            <a:r>
              <a:rPr lang="en-US" sz="3200" dirty="0"/>
              <a:t>participants will be compensated, if at all</a:t>
            </a:r>
          </a:p>
          <a:p>
            <a:pPr marL="285750" indent="-285750">
              <a:buFont typeface="Arial" panose="020B0604020202020204" pitchFamily="34" charset="0"/>
              <a:buChar char="•"/>
            </a:pPr>
            <a:r>
              <a:rPr lang="en-US" sz="3200" dirty="0"/>
              <a:t>The </a:t>
            </a:r>
            <a:r>
              <a:rPr lang="en-US" sz="3200" b="1" dirty="0"/>
              <a:t>risks and benefits </a:t>
            </a:r>
            <a:r>
              <a:rPr lang="en-US" sz="3200" dirty="0"/>
              <a:t>to participating</a:t>
            </a:r>
          </a:p>
        </p:txBody>
      </p:sp>
      <p:sp>
        <p:nvSpPr>
          <p:cNvPr id="5" name="TextBox 4">
            <a:extLst>
              <a:ext uri="{FF2B5EF4-FFF2-40B4-BE49-F238E27FC236}">
                <a16:creationId xmlns:a16="http://schemas.microsoft.com/office/drawing/2014/main" id="{1BB5C838-DD5A-11EB-B827-1E1C9BEC877E}"/>
              </a:ext>
            </a:extLst>
          </p:cNvPr>
          <p:cNvSpPr txBox="1"/>
          <p:nvPr/>
        </p:nvSpPr>
        <p:spPr>
          <a:xfrm>
            <a:off x="764751" y="5502497"/>
            <a:ext cx="10522290" cy="907941"/>
          </a:xfrm>
          <a:custGeom>
            <a:avLst/>
            <a:gdLst>
              <a:gd name="connsiteX0" fmla="*/ 0 w 10522290"/>
              <a:gd name="connsiteY0" fmla="*/ 0 h 907941"/>
              <a:gd name="connsiteX1" fmla="*/ 584572 w 10522290"/>
              <a:gd name="connsiteY1" fmla="*/ 0 h 907941"/>
              <a:gd name="connsiteX2" fmla="*/ 1169143 w 10522290"/>
              <a:gd name="connsiteY2" fmla="*/ 0 h 907941"/>
              <a:gd name="connsiteX3" fmla="*/ 1964161 w 10522290"/>
              <a:gd name="connsiteY3" fmla="*/ 0 h 907941"/>
              <a:gd name="connsiteX4" fmla="*/ 2548732 w 10522290"/>
              <a:gd name="connsiteY4" fmla="*/ 0 h 907941"/>
              <a:gd name="connsiteX5" fmla="*/ 2817635 w 10522290"/>
              <a:gd name="connsiteY5" fmla="*/ 0 h 907941"/>
              <a:gd name="connsiteX6" fmla="*/ 3402207 w 10522290"/>
              <a:gd name="connsiteY6" fmla="*/ 0 h 907941"/>
              <a:gd name="connsiteX7" fmla="*/ 3881556 w 10522290"/>
              <a:gd name="connsiteY7" fmla="*/ 0 h 907941"/>
              <a:gd name="connsiteX8" fmla="*/ 4360905 w 10522290"/>
              <a:gd name="connsiteY8" fmla="*/ 0 h 907941"/>
              <a:gd name="connsiteX9" fmla="*/ 5050699 w 10522290"/>
              <a:gd name="connsiteY9" fmla="*/ 0 h 907941"/>
              <a:gd name="connsiteX10" fmla="*/ 5635271 w 10522290"/>
              <a:gd name="connsiteY10" fmla="*/ 0 h 907941"/>
              <a:gd name="connsiteX11" fmla="*/ 5904174 w 10522290"/>
              <a:gd name="connsiteY11" fmla="*/ 0 h 907941"/>
              <a:gd name="connsiteX12" fmla="*/ 6173077 w 10522290"/>
              <a:gd name="connsiteY12" fmla="*/ 0 h 907941"/>
              <a:gd name="connsiteX13" fmla="*/ 6968094 w 10522290"/>
              <a:gd name="connsiteY13" fmla="*/ 0 h 907941"/>
              <a:gd name="connsiteX14" fmla="*/ 7657889 w 10522290"/>
              <a:gd name="connsiteY14" fmla="*/ 0 h 907941"/>
              <a:gd name="connsiteX15" fmla="*/ 8242461 w 10522290"/>
              <a:gd name="connsiteY15" fmla="*/ 0 h 907941"/>
              <a:gd name="connsiteX16" fmla="*/ 8932255 w 10522290"/>
              <a:gd name="connsiteY16" fmla="*/ 0 h 907941"/>
              <a:gd name="connsiteX17" fmla="*/ 9411604 w 10522290"/>
              <a:gd name="connsiteY17" fmla="*/ 0 h 907941"/>
              <a:gd name="connsiteX18" fmla="*/ 9680507 w 10522290"/>
              <a:gd name="connsiteY18" fmla="*/ 0 h 907941"/>
              <a:gd name="connsiteX19" fmla="*/ 9949410 w 10522290"/>
              <a:gd name="connsiteY19" fmla="*/ 0 h 907941"/>
              <a:gd name="connsiteX20" fmla="*/ 10522290 w 10522290"/>
              <a:gd name="connsiteY20" fmla="*/ 0 h 907941"/>
              <a:gd name="connsiteX21" fmla="*/ 10522290 w 10522290"/>
              <a:gd name="connsiteY21" fmla="*/ 435812 h 907941"/>
              <a:gd name="connsiteX22" fmla="*/ 10522290 w 10522290"/>
              <a:gd name="connsiteY22" fmla="*/ 907941 h 907941"/>
              <a:gd name="connsiteX23" fmla="*/ 9727273 w 10522290"/>
              <a:gd name="connsiteY23" fmla="*/ 907941 h 907941"/>
              <a:gd name="connsiteX24" fmla="*/ 9037478 w 10522290"/>
              <a:gd name="connsiteY24" fmla="*/ 907941 h 907941"/>
              <a:gd name="connsiteX25" fmla="*/ 8452906 w 10522290"/>
              <a:gd name="connsiteY25" fmla="*/ 907941 h 907941"/>
              <a:gd name="connsiteX26" fmla="*/ 7657889 w 10522290"/>
              <a:gd name="connsiteY26" fmla="*/ 907941 h 907941"/>
              <a:gd name="connsiteX27" fmla="*/ 7178540 w 10522290"/>
              <a:gd name="connsiteY27" fmla="*/ 907941 h 907941"/>
              <a:gd name="connsiteX28" fmla="*/ 6909637 w 10522290"/>
              <a:gd name="connsiteY28" fmla="*/ 907941 h 907941"/>
              <a:gd name="connsiteX29" fmla="*/ 6219843 w 10522290"/>
              <a:gd name="connsiteY29" fmla="*/ 907941 h 907941"/>
              <a:gd name="connsiteX30" fmla="*/ 5740494 w 10522290"/>
              <a:gd name="connsiteY30" fmla="*/ 907941 h 907941"/>
              <a:gd name="connsiteX31" fmla="*/ 5050699 w 10522290"/>
              <a:gd name="connsiteY31" fmla="*/ 907941 h 907941"/>
              <a:gd name="connsiteX32" fmla="*/ 4360905 w 10522290"/>
              <a:gd name="connsiteY32" fmla="*/ 907941 h 907941"/>
              <a:gd name="connsiteX33" fmla="*/ 3986779 w 10522290"/>
              <a:gd name="connsiteY33" fmla="*/ 907941 h 907941"/>
              <a:gd name="connsiteX34" fmla="*/ 3296984 w 10522290"/>
              <a:gd name="connsiteY34" fmla="*/ 907941 h 907941"/>
              <a:gd name="connsiteX35" fmla="*/ 2712413 w 10522290"/>
              <a:gd name="connsiteY35" fmla="*/ 907941 h 907941"/>
              <a:gd name="connsiteX36" fmla="*/ 2443510 w 10522290"/>
              <a:gd name="connsiteY36" fmla="*/ 907941 h 907941"/>
              <a:gd name="connsiteX37" fmla="*/ 2174607 w 10522290"/>
              <a:gd name="connsiteY37" fmla="*/ 907941 h 907941"/>
              <a:gd name="connsiteX38" fmla="*/ 1379589 w 10522290"/>
              <a:gd name="connsiteY38" fmla="*/ 907941 h 907941"/>
              <a:gd name="connsiteX39" fmla="*/ 584572 w 10522290"/>
              <a:gd name="connsiteY39" fmla="*/ 907941 h 907941"/>
              <a:gd name="connsiteX40" fmla="*/ 0 w 10522290"/>
              <a:gd name="connsiteY40" fmla="*/ 907941 h 907941"/>
              <a:gd name="connsiteX41" fmla="*/ 0 w 10522290"/>
              <a:gd name="connsiteY41" fmla="*/ 435812 h 907941"/>
              <a:gd name="connsiteX42" fmla="*/ 0 w 10522290"/>
              <a:gd name="connsiteY42" fmla="*/ 0 h 907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522290" h="907941" fill="none" extrusionOk="0">
                <a:moveTo>
                  <a:pt x="0" y="0"/>
                </a:moveTo>
                <a:cubicBezTo>
                  <a:pt x="126340" y="-66253"/>
                  <a:pt x="317522" y="62503"/>
                  <a:pt x="584572" y="0"/>
                </a:cubicBezTo>
                <a:cubicBezTo>
                  <a:pt x="851622" y="-62503"/>
                  <a:pt x="890902" y="22461"/>
                  <a:pt x="1169143" y="0"/>
                </a:cubicBezTo>
                <a:cubicBezTo>
                  <a:pt x="1447384" y="-22461"/>
                  <a:pt x="1698032" y="19183"/>
                  <a:pt x="1964161" y="0"/>
                </a:cubicBezTo>
                <a:cubicBezTo>
                  <a:pt x="2230290" y="-19183"/>
                  <a:pt x="2389169" y="27990"/>
                  <a:pt x="2548732" y="0"/>
                </a:cubicBezTo>
                <a:cubicBezTo>
                  <a:pt x="2708295" y="-27990"/>
                  <a:pt x="2736422" y="6967"/>
                  <a:pt x="2817635" y="0"/>
                </a:cubicBezTo>
                <a:cubicBezTo>
                  <a:pt x="2898848" y="-6967"/>
                  <a:pt x="3213015" y="54046"/>
                  <a:pt x="3402207" y="0"/>
                </a:cubicBezTo>
                <a:cubicBezTo>
                  <a:pt x="3591399" y="-54046"/>
                  <a:pt x="3698913" y="53762"/>
                  <a:pt x="3881556" y="0"/>
                </a:cubicBezTo>
                <a:cubicBezTo>
                  <a:pt x="4064199" y="-53762"/>
                  <a:pt x="4123465" y="49828"/>
                  <a:pt x="4360905" y="0"/>
                </a:cubicBezTo>
                <a:cubicBezTo>
                  <a:pt x="4598345" y="-49828"/>
                  <a:pt x="4837398" y="78908"/>
                  <a:pt x="5050699" y="0"/>
                </a:cubicBezTo>
                <a:cubicBezTo>
                  <a:pt x="5264000" y="-78908"/>
                  <a:pt x="5482978" y="62117"/>
                  <a:pt x="5635271" y="0"/>
                </a:cubicBezTo>
                <a:cubicBezTo>
                  <a:pt x="5787564" y="-62117"/>
                  <a:pt x="5841240" y="8902"/>
                  <a:pt x="5904174" y="0"/>
                </a:cubicBezTo>
                <a:cubicBezTo>
                  <a:pt x="5967108" y="-8902"/>
                  <a:pt x="6085017" y="8285"/>
                  <a:pt x="6173077" y="0"/>
                </a:cubicBezTo>
                <a:cubicBezTo>
                  <a:pt x="6261137" y="-8285"/>
                  <a:pt x="6803615" y="24548"/>
                  <a:pt x="6968094" y="0"/>
                </a:cubicBezTo>
                <a:cubicBezTo>
                  <a:pt x="7132573" y="-24548"/>
                  <a:pt x="7316656" y="41154"/>
                  <a:pt x="7657889" y="0"/>
                </a:cubicBezTo>
                <a:cubicBezTo>
                  <a:pt x="7999122" y="-41154"/>
                  <a:pt x="8108064" y="34524"/>
                  <a:pt x="8242461" y="0"/>
                </a:cubicBezTo>
                <a:cubicBezTo>
                  <a:pt x="8376858" y="-34524"/>
                  <a:pt x="8678936" y="24004"/>
                  <a:pt x="8932255" y="0"/>
                </a:cubicBezTo>
                <a:cubicBezTo>
                  <a:pt x="9185574" y="-24004"/>
                  <a:pt x="9275709" y="44227"/>
                  <a:pt x="9411604" y="0"/>
                </a:cubicBezTo>
                <a:cubicBezTo>
                  <a:pt x="9547499" y="-44227"/>
                  <a:pt x="9558564" y="4795"/>
                  <a:pt x="9680507" y="0"/>
                </a:cubicBezTo>
                <a:cubicBezTo>
                  <a:pt x="9802450" y="-4795"/>
                  <a:pt x="9842292" y="14751"/>
                  <a:pt x="9949410" y="0"/>
                </a:cubicBezTo>
                <a:cubicBezTo>
                  <a:pt x="10056528" y="-14751"/>
                  <a:pt x="10350849" y="55137"/>
                  <a:pt x="10522290" y="0"/>
                </a:cubicBezTo>
                <a:cubicBezTo>
                  <a:pt x="10542421" y="148858"/>
                  <a:pt x="10484625" y="314517"/>
                  <a:pt x="10522290" y="435812"/>
                </a:cubicBezTo>
                <a:cubicBezTo>
                  <a:pt x="10559955" y="557107"/>
                  <a:pt x="10498764" y="733831"/>
                  <a:pt x="10522290" y="907941"/>
                </a:cubicBezTo>
                <a:cubicBezTo>
                  <a:pt x="10198979" y="996086"/>
                  <a:pt x="9977254" y="823929"/>
                  <a:pt x="9727273" y="907941"/>
                </a:cubicBezTo>
                <a:cubicBezTo>
                  <a:pt x="9477292" y="991953"/>
                  <a:pt x="9227753" y="850419"/>
                  <a:pt x="9037478" y="907941"/>
                </a:cubicBezTo>
                <a:cubicBezTo>
                  <a:pt x="8847204" y="965463"/>
                  <a:pt x="8630651" y="897559"/>
                  <a:pt x="8452906" y="907941"/>
                </a:cubicBezTo>
                <a:cubicBezTo>
                  <a:pt x="8275161" y="918323"/>
                  <a:pt x="7977244" y="881774"/>
                  <a:pt x="7657889" y="907941"/>
                </a:cubicBezTo>
                <a:cubicBezTo>
                  <a:pt x="7338534" y="934108"/>
                  <a:pt x="7326332" y="884344"/>
                  <a:pt x="7178540" y="907941"/>
                </a:cubicBezTo>
                <a:cubicBezTo>
                  <a:pt x="7030748" y="931538"/>
                  <a:pt x="6993870" y="903264"/>
                  <a:pt x="6909637" y="907941"/>
                </a:cubicBezTo>
                <a:cubicBezTo>
                  <a:pt x="6825404" y="912618"/>
                  <a:pt x="6540467" y="862743"/>
                  <a:pt x="6219843" y="907941"/>
                </a:cubicBezTo>
                <a:cubicBezTo>
                  <a:pt x="5899219" y="953139"/>
                  <a:pt x="5908697" y="880235"/>
                  <a:pt x="5740494" y="907941"/>
                </a:cubicBezTo>
                <a:cubicBezTo>
                  <a:pt x="5572291" y="935647"/>
                  <a:pt x="5354247" y="826986"/>
                  <a:pt x="5050699" y="907941"/>
                </a:cubicBezTo>
                <a:cubicBezTo>
                  <a:pt x="4747152" y="988896"/>
                  <a:pt x="4525909" y="888411"/>
                  <a:pt x="4360905" y="907941"/>
                </a:cubicBezTo>
                <a:cubicBezTo>
                  <a:pt x="4195901" y="927471"/>
                  <a:pt x="4173576" y="894671"/>
                  <a:pt x="3986779" y="907941"/>
                </a:cubicBezTo>
                <a:cubicBezTo>
                  <a:pt x="3799982" y="921211"/>
                  <a:pt x="3462137" y="857571"/>
                  <a:pt x="3296984" y="907941"/>
                </a:cubicBezTo>
                <a:cubicBezTo>
                  <a:pt x="3131831" y="958311"/>
                  <a:pt x="2842487" y="887320"/>
                  <a:pt x="2712413" y="907941"/>
                </a:cubicBezTo>
                <a:cubicBezTo>
                  <a:pt x="2582339" y="928562"/>
                  <a:pt x="2509341" y="883210"/>
                  <a:pt x="2443510" y="907941"/>
                </a:cubicBezTo>
                <a:cubicBezTo>
                  <a:pt x="2377679" y="932672"/>
                  <a:pt x="2281546" y="880437"/>
                  <a:pt x="2174607" y="907941"/>
                </a:cubicBezTo>
                <a:cubicBezTo>
                  <a:pt x="2067668" y="935445"/>
                  <a:pt x="1776324" y="841318"/>
                  <a:pt x="1379589" y="907941"/>
                </a:cubicBezTo>
                <a:cubicBezTo>
                  <a:pt x="982854" y="974564"/>
                  <a:pt x="790232" y="836661"/>
                  <a:pt x="584572" y="907941"/>
                </a:cubicBezTo>
                <a:cubicBezTo>
                  <a:pt x="378912" y="979221"/>
                  <a:pt x="137255" y="906574"/>
                  <a:pt x="0" y="907941"/>
                </a:cubicBezTo>
                <a:cubicBezTo>
                  <a:pt x="-22361" y="768469"/>
                  <a:pt x="35453" y="631717"/>
                  <a:pt x="0" y="435812"/>
                </a:cubicBezTo>
                <a:cubicBezTo>
                  <a:pt x="-35453" y="239907"/>
                  <a:pt x="51422" y="133391"/>
                  <a:pt x="0" y="0"/>
                </a:cubicBezTo>
                <a:close/>
              </a:path>
              <a:path w="10522290" h="907941" stroke="0" extrusionOk="0">
                <a:moveTo>
                  <a:pt x="0" y="0"/>
                </a:moveTo>
                <a:cubicBezTo>
                  <a:pt x="301650" y="-9967"/>
                  <a:pt x="478772" y="29349"/>
                  <a:pt x="795017" y="0"/>
                </a:cubicBezTo>
                <a:cubicBezTo>
                  <a:pt x="1111262" y="-29349"/>
                  <a:pt x="1138258" y="7496"/>
                  <a:pt x="1274366" y="0"/>
                </a:cubicBezTo>
                <a:cubicBezTo>
                  <a:pt x="1410474" y="-7496"/>
                  <a:pt x="1777378" y="75066"/>
                  <a:pt x="2069384" y="0"/>
                </a:cubicBezTo>
                <a:cubicBezTo>
                  <a:pt x="2361390" y="-75066"/>
                  <a:pt x="2414545" y="54690"/>
                  <a:pt x="2653955" y="0"/>
                </a:cubicBezTo>
                <a:cubicBezTo>
                  <a:pt x="2893365" y="-54690"/>
                  <a:pt x="2841517" y="38834"/>
                  <a:pt x="3028081" y="0"/>
                </a:cubicBezTo>
                <a:cubicBezTo>
                  <a:pt x="3214645" y="-38834"/>
                  <a:pt x="3359530" y="67494"/>
                  <a:pt x="3612653" y="0"/>
                </a:cubicBezTo>
                <a:cubicBezTo>
                  <a:pt x="3865776" y="-67494"/>
                  <a:pt x="4129017" y="39321"/>
                  <a:pt x="4302447" y="0"/>
                </a:cubicBezTo>
                <a:cubicBezTo>
                  <a:pt x="4475877" y="-39321"/>
                  <a:pt x="4512354" y="24716"/>
                  <a:pt x="4571350" y="0"/>
                </a:cubicBezTo>
                <a:cubicBezTo>
                  <a:pt x="4630346" y="-24716"/>
                  <a:pt x="4781497" y="19074"/>
                  <a:pt x="4945476" y="0"/>
                </a:cubicBezTo>
                <a:cubicBezTo>
                  <a:pt x="5109455" y="-19074"/>
                  <a:pt x="5238472" y="53205"/>
                  <a:pt x="5530048" y="0"/>
                </a:cubicBezTo>
                <a:cubicBezTo>
                  <a:pt x="5821624" y="-53205"/>
                  <a:pt x="5869494" y="21763"/>
                  <a:pt x="6009397" y="0"/>
                </a:cubicBezTo>
                <a:cubicBezTo>
                  <a:pt x="6149300" y="-21763"/>
                  <a:pt x="6599498" y="14954"/>
                  <a:pt x="6804414" y="0"/>
                </a:cubicBezTo>
                <a:cubicBezTo>
                  <a:pt x="7009330" y="-14954"/>
                  <a:pt x="7423756" y="30121"/>
                  <a:pt x="7599432" y="0"/>
                </a:cubicBezTo>
                <a:cubicBezTo>
                  <a:pt x="7775108" y="-30121"/>
                  <a:pt x="8146937" y="74151"/>
                  <a:pt x="8394449" y="0"/>
                </a:cubicBezTo>
                <a:cubicBezTo>
                  <a:pt x="8641961" y="-74151"/>
                  <a:pt x="8805489" y="32234"/>
                  <a:pt x="9084244" y="0"/>
                </a:cubicBezTo>
                <a:cubicBezTo>
                  <a:pt x="9363000" y="-32234"/>
                  <a:pt x="9381259" y="50482"/>
                  <a:pt x="9563592" y="0"/>
                </a:cubicBezTo>
                <a:cubicBezTo>
                  <a:pt x="9745925" y="-50482"/>
                  <a:pt x="9831598" y="9125"/>
                  <a:pt x="9937718" y="0"/>
                </a:cubicBezTo>
                <a:cubicBezTo>
                  <a:pt x="10043838" y="-9125"/>
                  <a:pt x="10246524" y="786"/>
                  <a:pt x="10522290" y="0"/>
                </a:cubicBezTo>
                <a:cubicBezTo>
                  <a:pt x="10558687" y="179160"/>
                  <a:pt x="10486048" y="347811"/>
                  <a:pt x="10522290" y="435812"/>
                </a:cubicBezTo>
                <a:cubicBezTo>
                  <a:pt x="10558532" y="523813"/>
                  <a:pt x="10493270" y="773681"/>
                  <a:pt x="10522290" y="907941"/>
                </a:cubicBezTo>
                <a:cubicBezTo>
                  <a:pt x="10372748" y="946856"/>
                  <a:pt x="10237310" y="869311"/>
                  <a:pt x="10042941" y="907941"/>
                </a:cubicBezTo>
                <a:cubicBezTo>
                  <a:pt x="9848572" y="946571"/>
                  <a:pt x="9511384" y="884499"/>
                  <a:pt x="9353147" y="907941"/>
                </a:cubicBezTo>
                <a:cubicBezTo>
                  <a:pt x="9194910" y="931383"/>
                  <a:pt x="8993672" y="866078"/>
                  <a:pt x="8873798" y="907941"/>
                </a:cubicBezTo>
                <a:cubicBezTo>
                  <a:pt x="8753924" y="949804"/>
                  <a:pt x="8499191" y="880232"/>
                  <a:pt x="8394449" y="907941"/>
                </a:cubicBezTo>
                <a:cubicBezTo>
                  <a:pt x="8289707" y="935650"/>
                  <a:pt x="8176218" y="901646"/>
                  <a:pt x="8020323" y="907941"/>
                </a:cubicBezTo>
                <a:cubicBezTo>
                  <a:pt x="7864428" y="914236"/>
                  <a:pt x="7620556" y="838393"/>
                  <a:pt x="7435752" y="907941"/>
                </a:cubicBezTo>
                <a:cubicBezTo>
                  <a:pt x="7250948" y="977489"/>
                  <a:pt x="6887984" y="896325"/>
                  <a:pt x="6640734" y="907941"/>
                </a:cubicBezTo>
                <a:cubicBezTo>
                  <a:pt x="6393484" y="919557"/>
                  <a:pt x="6445007" y="890651"/>
                  <a:pt x="6266608" y="907941"/>
                </a:cubicBezTo>
                <a:cubicBezTo>
                  <a:pt x="6088209" y="925231"/>
                  <a:pt x="5877225" y="866252"/>
                  <a:pt x="5682037" y="907941"/>
                </a:cubicBezTo>
                <a:cubicBezTo>
                  <a:pt x="5486849" y="949630"/>
                  <a:pt x="5405161" y="893649"/>
                  <a:pt x="5202688" y="907941"/>
                </a:cubicBezTo>
                <a:cubicBezTo>
                  <a:pt x="5000215" y="922233"/>
                  <a:pt x="4906487" y="896989"/>
                  <a:pt x="4828562" y="907941"/>
                </a:cubicBezTo>
                <a:cubicBezTo>
                  <a:pt x="4750637" y="918893"/>
                  <a:pt x="4412136" y="841198"/>
                  <a:pt x="4138767" y="907941"/>
                </a:cubicBezTo>
                <a:cubicBezTo>
                  <a:pt x="3865398" y="974684"/>
                  <a:pt x="3595539" y="891720"/>
                  <a:pt x="3448973" y="907941"/>
                </a:cubicBezTo>
                <a:cubicBezTo>
                  <a:pt x="3302407" y="924162"/>
                  <a:pt x="2910791" y="833566"/>
                  <a:pt x="2653955" y="907941"/>
                </a:cubicBezTo>
                <a:cubicBezTo>
                  <a:pt x="2397119" y="982316"/>
                  <a:pt x="2385905" y="896512"/>
                  <a:pt x="2279829" y="907941"/>
                </a:cubicBezTo>
                <a:cubicBezTo>
                  <a:pt x="2173753" y="919370"/>
                  <a:pt x="1841917" y="883838"/>
                  <a:pt x="1590035" y="907941"/>
                </a:cubicBezTo>
                <a:cubicBezTo>
                  <a:pt x="1338153" y="932044"/>
                  <a:pt x="1237346" y="882418"/>
                  <a:pt x="1005463" y="907941"/>
                </a:cubicBezTo>
                <a:cubicBezTo>
                  <a:pt x="773580" y="933464"/>
                  <a:pt x="209457" y="837390"/>
                  <a:pt x="0" y="907941"/>
                </a:cubicBezTo>
                <a:cubicBezTo>
                  <a:pt x="-4823" y="808759"/>
                  <a:pt x="36643" y="635686"/>
                  <a:pt x="0" y="435812"/>
                </a:cubicBezTo>
                <a:cubicBezTo>
                  <a:pt x="-36643" y="235938"/>
                  <a:pt x="43031" y="140713"/>
                  <a:pt x="0" y="0"/>
                </a:cubicBezTo>
                <a:close/>
              </a:path>
            </a:pathLst>
          </a:custGeom>
          <a:solidFill>
            <a:srgbClr val="E7E6E6"/>
          </a:solidFill>
          <a:ln w="38100">
            <a:solidFill>
              <a:srgbClr val="5A2781"/>
            </a:solidFill>
            <a:extLst>
              <a:ext uri="{C807C97D-BFC1-408E-A445-0C87EB9F89A2}">
                <ask:lineSketchStyleProps xmlns:ask="http://schemas.microsoft.com/office/drawing/2018/sketchyshapes" sd="102146421">
                  <a:prstGeom prst="rect">
                    <a:avLst/>
                  </a:prstGeom>
                  <ask:type>
                    <ask:lineSketchScribble/>
                  </ask:type>
                </ask:lineSketchStyleProps>
              </a:ext>
            </a:extLst>
          </a:ln>
        </p:spPr>
        <p:txBody>
          <a:bodyPr wrap="square">
            <a:spAutoFit/>
          </a:bodyPr>
          <a:lstStyle/>
          <a:p>
            <a:pPr algn="ctr"/>
            <a:r>
              <a:rPr lang="en-US" sz="2400" b="1" u="sng" dirty="0"/>
              <a:t>Important!</a:t>
            </a:r>
          </a:p>
          <a:p>
            <a:endParaRPr lang="en-US" sz="1050" dirty="0"/>
          </a:p>
          <a:p>
            <a:r>
              <a:rPr lang="en-US" dirty="0"/>
              <a:t>For formal research projects, all of this goes through the Institutional Review Board’s approval process.</a:t>
            </a:r>
          </a:p>
        </p:txBody>
      </p:sp>
    </p:spTree>
    <p:extLst>
      <p:ext uri="{BB962C8B-B14F-4D97-AF65-F5344CB8AC3E}">
        <p14:creationId xmlns:p14="http://schemas.microsoft.com/office/powerpoint/2010/main" val="4040094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325005"/>
            <a:ext cx="10248427" cy="923312"/>
          </a:xfrm>
        </p:spPr>
        <p:txBody>
          <a:bodyPr anchor="ctr">
            <a:normAutofit/>
          </a:bodyPr>
          <a:lstStyle/>
          <a:p>
            <a:pPr algn="l"/>
            <a:r>
              <a:rPr lang="en-US" sz="5400" dirty="0">
                <a:latin typeface="+mn-lt"/>
              </a:rPr>
              <a:t>Recruitment Strategies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17</a:t>
            </a:fld>
            <a:endParaRPr lang="en-US" dirty="0">
              <a:solidFill>
                <a:schemeClr val="bg1"/>
              </a:solidFill>
            </a:endParaRPr>
          </a:p>
        </p:txBody>
      </p:sp>
      <p:graphicFrame>
        <p:nvGraphicFramePr>
          <p:cNvPr id="4" name="Table 4">
            <a:extLst>
              <a:ext uri="{FF2B5EF4-FFF2-40B4-BE49-F238E27FC236}">
                <a16:creationId xmlns:a16="http://schemas.microsoft.com/office/drawing/2014/main" id="{8AFBB533-9DCD-0F04-34C4-93E6FFDDD0AA}"/>
              </a:ext>
            </a:extLst>
          </p:cNvPr>
          <p:cNvGraphicFramePr>
            <a:graphicFrameLocks noGrp="1"/>
          </p:cNvGraphicFramePr>
          <p:nvPr>
            <p:extLst>
              <p:ext uri="{D42A27DB-BD31-4B8C-83A1-F6EECF244321}">
                <p14:modId xmlns:p14="http://schemas.microsoft.com/office/powerpoint/2010/main" val="2636416440"/>
              </p:ext>
            </p:extLst>
          </p:nvPr>
        </p:nvGraphicFramePr>
        <p:xfrm>
          <a:off x="459990" y="1248317"/>
          <a:ext cx="11340124" cy="5186680"/>
        </p:xfrm>
        <a:graphic>
          <a:graphicData uri="http://schemas.openxmlformats.org/drawingml/2006/table">
            <a:tbl>
              <a:tblPr firstRow="1" bandRow="1">
                <a:tableStyleId>{5C22544A-7EE6-4342-B048-85BDC9FD1C3A}</a:tableStyleId>
              </a:tblPr>
              <a:tblGrid>
                <a:gridCol w="2363039">
                  <a:extLst>
                    <a:ext uri="{9D8B030D-6E8A-4147-A177-3AD203B41FA5}">
                      <a16:colId xmlns:a16="http://schemas.microsoft.com/office/drawing/2014/main" val="3254691745"/>
                    </a:ext>
                  </a:extLst>
                </a:gridCol>
                <a:gridCol w="2576285">
                  <a:extLst>
                    <a:ext uri="{9D8B030D-6E8A-4147-A177-3AD203B41FA5}">
                      <a16:colId xmlns:a16="http://schemas.microsoft.com/office/drawing/2014/main" val="309661664"/>
                    </a:ext>
                  </a:extLst>
                </a:gridCol>
                <a:gridCol w="2902857">
                  <a:extLst>
                    <a:ext uri="{9D8B030D-6E8A-4147-A177-3AD203B41FA5}">
                      <a16:colId xmlns:a16="http://schemas.microsoft.com/office/drawing/2014/main" val="965365934"/>
                    </a:ext>
                  </a:extLst>
                </a:gridCol>
                <a:gridCol w="3497943">
                  <a:extLst>
                    <a:ext uri="{9D8B030D-6E8A-4147-A177-3AD203B41FA5}">
                      <a16:colId xmlns:a16="http://schemas.microsoft.com/office/drawing/2014/main" val="1081469369"/>
                    </a:ext>
                  </a:extLst>
                </a:gridCol>
              </a:tblGrid>
              <a:tr h="370840">
                <a:tc>
                  <a:txBody>
                    <a:bodyPr/>
                    <a:lstStyle/>
                    <a:p>
                      <a:pPr algn="ctr"/>
                      <a:r>
                        <a:rPr lang="en-US" dirty="0"/>
                        <a:t>Strategy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Pros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Cons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Approaches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562422370"/>
                  </a:ext>
                </a:extLst>
              </a:tr>
              <a:tr h="0">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275140"/>
                  </a:ext>
                </a:extLst>
              </a:tr>
              <a:tr h="0">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869110"/>
                  </a:ext>
                </a:extLst>
              </a:tr>
              <a:tr h="370840">
                <a:tc>
                  <a:txBody>
                    <a:bodyPr/>
                    <a:lstStyle/>
                    <a:p>
                      <a:r>
                        <a:rPr lang="en-US" dirty="0"/>
                        <a:t>Convenience Sampling</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Relatively easy</a:t>
                      </a:r>
                    </a:p>
                    <a:p>
                      <a:r>
                        <a:rPr lang="en-US" dirty="0"/>
                        <a:t>Large sample size</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Low external validity </a:t>
                      </a:r>
                    </a:p>
                    <a:p>
                      <a:r>
                        <a:rPr lang="en-US" dirty="0"/>
                        <a:t>“Selection effects” </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Social media (publicly and in private groups), public locations, interpersonal outreach, groups</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1655203"/>
                  </a:ext>
                </a:extLst>
              </a:tr>
              <a:tr h="0">
                <a:tc>
                  <a:txBody>
                    <a:bodyPr/>
                    <a:lstStyle/>
                    <a:p>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5769506"/>
                  </a:ext>
                </a:extLst>
              </a:tr>
              <a:tr h="370840">
                <a:tc>
                  <a:txBody>
                    <a:bodyPr/>
                    <a:lstStyle/>
                    <a:p>
                      <a:r>
                        <a:rPr lang="en-US" dirty="0"/>
                        <a:t>Purposive Sampling</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dirty="0"/>
                        <a:t>Intentional variation</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dirty="0"/>
                        <a:t>Response rate matters more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Social media (publicly and in private groups), public locations, interpersonal outreach, groups</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06647914"/>
                  </a:ext>
                </a:extLst>
              </a:tr>
              <a:tr h="0">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3053461"/>
                  </a:ext>
                </a:extLst>
              </a:tr>
              <a:tr h="370840">
                <a:tc>
                  <a:txBody>
                    <a:bodyPr/>
                    <a:lstStyle/>
                    <a:p>
                      <a:r>
                        <a:rPr lang="en-US" dirty="0"/>
                        <a:t>Snowball Sampling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Reach more obscure populations</a:t>
                      </a:r>
                    </a:p>
                    <a:p>
                      <a:r>
                        <a:rPr lang="en-US" dirty="0"/>
                        <a:t>Good response rate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Low variation </a:t>
                      </a:r>
                    </a:p>
                    <a:p>
                      <a:r>
                        <a:rPr lang="en-US" dirty="0"/>
                        <a:t>Limited possible participants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Ask prior study participants for referrals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32137853"/>
                  </a:ext>
                </a:extLst>
              </a:tr>
              <a:tr h="0">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1863295"/>
                  </a:ext>
                </a:extLst>
              </a:tr>
              <a:tr h="370840">
                <a:tc>
                  <a:txBody>
                    <a:bodyPr/>
                    <a:lstStyle/>
                    <a:p>
                      <a:r>
                        <a:rPr lang="en-US" dirty="0"/>
                        <a:t>Random Sampling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High external validity</a:t>
                      </a:r>
                    </a:p>
                    <a:p>
                      <a:r>
                        <a:rPr lang="en-US" dirty="0"/>
                        <a:t>Useful variation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Most difficult</a:t>
                      </a:r>
                    </a:p>
                    <a:p>
                      <a:r>
                        <a:rPr lang="en-US" dirty="0"/>
                        <a:t>Low response rate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t>List of all possible participants, from which participants are randomly selected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94596119"/>
                  </a:ext>
                </a:extLst>
              </a:tr>
            </a:tbl>
          </a:graphicData>
        </a:graphic>
      </p:graphicFrame>
    </p:spTree>
    <p:extLst>
      <p:ext uri="{BB962C8B-B14F-4D97-AF65-F5344CB8AC3E}">
        <p14:creationId xmlns:p14="http://schemas.microsoft.com/office/powerpoint/2010/main" val="2583575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18</a:t>
            </a:fld>
            <a:endParaRPr lang="en-US" dirty="0">
              <a:solidFill>
                <a:schemeClr val="bg1"/>
              </a:solidFill>
            </a:endParaRPr>
          </a:p>
        </p:txBody>
      </p:sp>
      <p:sp>
        <p:nvSpPr>
          <p:cNvPr id="2" name="TextBox 1">
            <a:extLst>
              <a:ext uri="{FF2B5EF4-FFF2-40B4-BE49-F238E27FC236}">
                <a16:creationId xmlns:a16="http://schemas.microsoft.com/office/drawing/2014/main" id="{CF25E4CD-A946-6238-00F5-B9B9078EA94F}"/>
              </a:ext>
            </a:extLst>
          </p:cNvPr>
          <p:cNvSpPr txBox="1"/>
          <p:nvPr/>
        </p:nvSpPr>
        <p:spPr>
          <a:xfrm>
            <a:off x="697253" y="1493129"/>
            <a:ext cx="2311123" cy="923330"/>
          </a:xfrm>
          <a:prstGeom prst="rect">
            <a:avLst/>
          </a:prstGeom>
          <a:solidFill>
            <a:srgbClr val="D9CFFF"/>
          </a:solidFill>
          <a:ln>
            <a:solidFill>
              <a:schemeClr val="tx1"/>
            </a:solidFill>
          </a:ln>
        </p:spPr>
        <p:txBody>
          <a:bodyPr wrap="square">
            <a:spAutoFit/>
          </a:bodyPr>
          <a:lstStyle/>
          <a:p>
            <a:pPr algn="ctr"/>
            <a:r>
              <a:rPr lang="en-US" b="1" dirty="0"/>
              <a:t>Prepare</a:t>
            </a:r>
            <a:endParaRPr lang="en-US" dirty="0"/>
          </a:p>
          <a:p>
            <a:pPr marL="285750" indent="-285750">
              <a:buFont typeface="Arial" panose="020B0604020202020204" pitchFamily="34" charset="0"/>
              <a:buChar char="•"/>
            </a:pPr>
            <a:r>
              <a:rPr lang="en-US" dirty="0"/>
              <a:t>Write and revise interview guide</a:t>
            </a:r>
          </a:p>
        </p:txBody>
      </p:sp>
      <p:sp>
        <p:nvSpPr>
          <p:cNvPr id="6" name="Title 1">
            <a:extLst>
              <a:ext uri="{FF2B5EF4-FFF2-40B4-BE49-F238E27FC236}">
                <a16:creationId xmlns:a16="http://schemas.microsoft.com/office/drawing/2014/main" id="{942E4078-894B-8AC3-9469-4F5FCB8BC664}"/>
              </a:ext>
            </a:extLst>
          </p:cNvPr>
          <p:cNvSpPr>
            <a:spLocks noGrp="1"/>
          </p:cNvSpPr>
          <p:nvPr>
            <p:ph type="ctrTitle"/>
          </p:nvPr>
        </p:nvSpPr>
        <p:spPr>
          <a:xfrm>
            <a:off x="399144" y="325005"/>
            <a:ext cx="11393940" cy="923312"/>
          </a:xfrm>
        </p:spPr>
        <p:txBody>
          <a:bodyPr anchor="ctr">
            <a:normAutofit/>
          </a:bodyPr>
          <a:lstStyle/>
          <a:p>
            <a:r>
              <a:rPr lang="en-US" sz="5400" dirty="0">
                <a:latin typeface="+mn-lt"/>
              </a:rPr>
              <a:t>Recruitment                                Interview</a:t>
            </a:r>
          </a:p>
        </p:txBody>
      </p:sp>
      <p:cxnSp>
        <p:nvCxnSpPr>
          <p:cNvPr id="8" name="Straight Arrow Connector 7">
            <a:extLst>
              <a:ext uri="{FF2B5EF4-FFF2-40B4-BE49-F238E27FC236}">
                <a16:creationId xmlns:a16="http://schemas.microsoft.com/office/drawing/2014/main" id="{13FF83F5-2089-AD05-DFCD-94BAD6F2652F}"/>
              </a:ext>
            </a:extLst>
          </p:cNvPr>
          <p:cNvCxnSpPr/>
          <p:nvPr/>
        </p:nvCxnSpPr>
        <p:spPr>
          <a:xfrm>
            <a:off x="4230914" y="740229"/>
            <a:ext cx="4608286" cy="0"/>
          </a:xfrm>
          <a:prstGeom prst="straightConnector1">
            <a:avLst/>
          </a:prstGeom>
          <a:ln w="76200">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3795BA6-9894-2B8B-1BE7-58509DA744F6}"/>
              </a:ext>
            </a:extLst>
          </p:cNvPr>
          <p:cNvSpPr txBox="1"/>
          <p:nvPr/>
        </p:nvSpPr>
        <p:spPr>
          <a:xfrm>
            <a:off x="3602331" y="1493129"/>
            <a:ext cx="2892812" cy="2031325"/>
          </a:xfrm>
          <a:prstGeom prst="rect">
            <a:avLst/>
          </a:prstGeom>
          <a:solidFill>
            <a:srgbClr val="D9CFFF"/>
          </a:solidFill>
          <a:ln>
            <a:solidFill>
              <a:schemeClr val="tx1"/>
            </a:solidFill>
          </a:ln>
        </p:spPr>
        <p:txBody>
          <a:bodyPr wrap="square">
            <a:spAutoFit/>
          </a:bodyPr>
          <a:lstStyle/>
          <a:p>
            <a:pPr algn="ctr"/>
            <a:r>
              <a:rPr lang="en-US" b="1" dirty="0"/>
              <a:t>Practice</a:t>
            </a:r>
            <a:endParaRPr lang="en-US" dirty="0"/>
          </a:p>
          <a:p>
            <a:pPr marL="285750" indent="-285750">
              <a:buFont typeface="Arial" panose="020B0604020202020204" pitchFamily="34" charset="0"/>
              <a:buChar char="•"/>
            </a:pPr>
            <a:r>
              <a:rPr lang="en-US" dirty="0"/>
              <a:t>Conduct a sample interview or two, called “pilot interviews,” to see how your interview guide comes together and practice the process</a:t>
            </a:r>
          </a:p>
        </p:txBody>
      </p:sp>
      <p:sp>
        <p:nvSpPr>
          <p:cNvPr id="10" name="TextBox 9">
            <a:extLst>
              <a:ext uri="{FF2B5EF4-FFF2-40B4-BE49-F238E27FC236}">
                <a16:creationId xmlns:a16="http://schemas.microsoft.com/office/drawing/2014/main" id="{8C8E2AA0-BEDC-697D-B51A-D2076964461C}"/>
              </a:ext>
            </a:extLst>
          </p:cNvPr>
          <p:cNvSpPr txBox="1"/>
          <p:nvPr/>
        </p:nvSpPr>
        <p:spPr>
          <a:xfrm>
            <a:off x="7089097" y="1493129"/>
            <a:ext cx="4405649" cy="4247317"/>
          </a:xfrm>
          <a:prstGeom prst="rect">
            <a:avLst/>
          </a:prstGeom>
          <a:solidFill>
            <a:srgbClr val="D9CFFF"/>
          </a:solidFill>
          <a:ln>
            <a:solidFill>
              <a:schemeClr val="tx1"/>
            </a:solidFill>
          </a:ln>
        </p:spPr>
        <p:txBody>
          <a:bodyPr wrap="square">
            <a:spAutoFit/>
          </a:bodyPr>
          <a:lstStyle/>
          <a:p>
            <a:pPr algn="ctr"/>
            <a:r>
              <a:rPr lang="en-US" b="1" dirty="0"/>
              <a:t>Plan</a:t>
            </a:r>
            <a:endParaRPr lang="en-US" dirty="0"/>
          </a:p>
          <a:p>
            <a:pPr marL="285750" indent="-285750">
              <a:buFont typeface="Arial" panose="020B0604020202020204" pitchFamily="34" charset="0"/>
              <a:buChar char="•"/>
            </a:pPr>
            <a:r>
              <a:rPr lang="en-US" dirty="0"/>
              <a:t>Determine whether you will conduct the interview in person, over the phone, over a video call, or even over email</a:t>
            </a:r>
            <a:br>
              <a:rPr lang="en-US" dirty="0"/>
            </a:br>
            <a:endParaRPr lang="en-US" dirty="0"/>
          </a:p>
          <a:p>
            <a:pPr marL="285750" indent="-285750">
              <a:buFont typeface="Arial" panose="020B0604020202020204" pitchFamily="34" charset="0"/>
              <a:buChar char="•"/>
            </a:pPr>
            <a:r>
              <a:rPr lang="en-US" dirty="0"/>
              <a:t>Determine whether you will ask to record or if you will write down the participant’s responses</a:t>
            </a:r>
            <a:br>
              <a:rPr lang="en-US" dirty="0"/>
            </a:br>
            <a:endParaRPr lang="en-US" dirty="0"/>
          </a:p>
          <a:p>
            <a:pPr marL="285750" indent="-285750">
              <a:buFont typeface="Arial" panose="020B0604020202020204" pitchFamily="34" charset="0"/>
              <a:buChar char="•"/>
            </a:pPr>
            <a:r>
              <a:rPr lang="en-US" dirty="0"/>
              <a:t>Clearly communicate your plan to the participant (including who will call whom, what time, where to meet) and provide them with your contact information </a:t>
            </a:r>
            <a:br>
              <a:rPr lang="en-US" dirty="0"/>
            </a:br>
            <a:endParaRPr lang="en-US" dirty="0"/>
          </a:p>
          <a:p>
            <a:pPr marL="285750" indent="-285750">
              <a:buFont typeface="Arial" panose="020B0604020202020204" pitchFamily="34" charset="0"/>
              <a:buChar char="•"/>
            </a:pPr>
            <a:r>
              <a:rPr lang="en-US" dirty="0"/>
              <a:t>Don’t schedule too many at once</a:t>
            </a:r>
          </a:p>
        </p:txBody>
      </p:sp>
    </p:spTree>
    <p:extLst>
      <p:ext uri="{BB962C8B-B14F-4D97-AF65-F5344CB8AC3E}">
        <p14:creationId xmlns:p14="http://schemas.microsoft.com/office/powerpoint/2010/main" val="772898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19</a:t>
            </a:fld>
            <a:endParaRPr lang="en-US" dirty="0">
              <a:solidFill>
                <a:schemeClr val="bg1"/>
              </a:solidFill>
            </a:endParaRPr>
          </a:p>
        </p:txBody>
      </p:sp>
      <p:sp>
        <p:nvSpPr>
          <p:cNvPr id="6" name="Title 1">
            <a:extLst>
              <a:ext uri="{FF2B5EF4-FFF2-40B4-BE49-F238E27FC236}">
                <a16:creationId xmlns:a16="http://schemas.microsoft.com/office/drawing/2014/main" id="{942E4078-894B-8AC3-9469-4F5FCB8BC664}"/>
              </a:ext>
            </a:extLst>
          </p:cNvPr>
          <p:cNvSpPr>
            <a:spLocks noGrp="1"/>
          </p:cNvSpPr>
          <p:nvPr>
            <p:ph type="ctrTitle"/>
          </p:nvPr>
        </p:nvSpPr>
        <p:spPr>
          <a:xfrm>
            <a:off x="399144" y="325005"/>
            <a:ext cx="11393940" cy="923312"/>
          </a:xfrm>
        </p:spPr>
        <p:txBody>
          <a:bodyPr anchor="ctr">
            <a:normAutofit/>
          </a:bodyPr>
          <a:lstStyle/>
          <a:p>
            <a:r>
              <a:rPr lang="en-US" sz="5400" dirty="0">
                <a:latin typeface="+mn-lt"/>
              </a:rPr>
              <a:t>Recruitment                                Interview</a:t>
            </a:r>
          </a:p>
        </p:txBody>
      </p:sp>
      <p:cxnSp>
        <p:nvCxnSpPr>
          <p:cNvPr id="8" name="Straight Arrow Connector 7">
            <a:extLst>
              <a:ext uri="{FF2B5EF4-FFF2-40B4-BE49-F238E27FC236}">
                <a16:creationId xmlns:a16="http://schemas.microsoft.com/office/drawing/2014/main" id="{13FF83F5-2089-AD05-DFCD-94BAD6F2652F}"/>
              </a:ext>
            </a:extLst>
          </p:cNvPr>
          <p:cNvCxnSpPr/>
          <p:nvPr/>
        </p:nvCxnSpPr>
        <p:spPr>
          <a:xfrm>
            <a:off x="4230914" y="740229"/>
            <a:ext cx="4608286" cy="0"/>
          </a:xfrm>
          <a:prstGeom prst="straightConnector1">
            <a:avLst/>
          </a:prstGeom>
          <a:ln w="76200">
            <a:solidFill>
              <a:srgbClr val="5A2781"/>
            </a:solidFill>
            <a:tailEnd type="triangle"/>
          </a:ln>
        </p:spPr>
        <p:style>
          <a:lnRef idx="1">
            <a:schemeClr val="accent1"/>
          </a:lnRef>
          <a:fillRef idx="0">
            <a:schemeClr val="accent1"/>
          </a:fillRef>
          <a:effectRef idx="0">
            <a:schemeClr val="accent1"/>
          </a:effectRef>
          <a:fontRef idx="minor">
            <a:schemeClr val="tx1"/>
          </a:fontRef>
        </p:style>
      </p:cxnSp>
      <p:pic>
        <p:nvPicPr>
          <p:cNvPr id="7" name="Graphic 6" descr="Canyon scene outline">
            <a:extLst>
              <a:ext uri="{FF2B5EF4-FFF2-40B4-BE49-F238E27FC236}">
                <a16:creationId xmlns:a16="http://schemas.microsoft.com/office/drawing/2014/main" id="{56532AEA-41B9-F41F-A595-EDA62EEA9D7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5034" r="62675"/>
          <a:stretch/>
        </p:blipFill>
        <p:spPr>
          <a:xfrm>
            <a:off x="1755128" y="1902621"/>
            <a:ext cx="2532742" cy="4408318"/>
          </a:xfrm>
          <a:prstGeom prst="rect">
            <a:avLst/>
          </a:prstGeom>
        </p:spPr>
      </p:pic>
      <p:pic>
        <p:nvPicPr>
          <p:cNvPr id="11" name="Graphic 10" descr="Canyon scene outline">
            <a:extLst>
              <a:ext uri="{FF2B5EF4-FFF2-40B4-BE49-F238E27FC236}">
                <a16:creationId xmlns:a16="http://schemas.microsoft.com/office/drawing/2014/main" id="{7185669F-94C5-DA3B-82C9-0181D1A9D29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6276" t="30304"/>
          <a:stretch/>
        </p:blipFill>
        <p:spPr>
          <a:xfrm>
            <a:off x="6397596" y="1966687"/>
            <a:ext cx="3914805" cy="4281714"/>
          </a:xfrm>
          <a:prstGeom prst="rect">
            <a:avLst/>
          </a:prstGeom>
        </p:spPr>
      </p:pic>
      <p:pic>
        <p:nvPicPr>
          <p:cNvPr id="12" name="Graphic 11" descr="Canyon scene outline">
            <a:extLst>
              <a:ext uri="{FF2B5EF4-FFF2-40B4-BE49-F238E27FC236}">
                <a16:creationId xmlns:a16="http://schemas.microsoft.com/office/drawing/2014/main" id="{B5D12311-6D39-34BC-428D-6FF7E4A60A9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3604" b="62905"/>
          <a:stretch/>
        </p:blipFill>
        <p:spPr>
          <a:xfrm>
            <a:off x="266627" y="1004822"/>
            <a:ext cx="2245814" cy="1795598"/>
          </a:xfrm>
          <a:prstGeom prst="rect">
            <a:avLst/>
          </a:prstGeom>
        </p:spPr>
      </p:pic>
      <p:cxnSp>
        <p:nvCxnSpPr>
          <p:cNvPr id="14" name="Straight Connector 13">
            <a:extLst>
              <a:ext uri="{FF2B5EF4-FFF2-40B4-BE49-F238E27FC236}">
                <a16:creationId xmlns:a16="http://schemas.microsoft.com/office/drawing/2014/main" id="{48B0EA15-3B9A-6228-9473-0C3C0B53BC8D}"/>
              </a:ext>
            </a:extLst>
          </p:cNvPr>
          <p:cNvCxnSpPr>
            <a:cxnSpLocks/>
          </p:cNvCxnSpPr>
          <p:nvPr/>
        </p:nvCxnSpPr>
        <p:spPr>
          <a:xfrm>
            <a:off x="4261060" y="5604521"/>
            <a:ext cx="2242457" cy="0"/>
          </a:xfrm>
          <a:prstGeom prst="line">
            <a:avLst/>
          </a:prstGeom>
          <a:ln w="139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9CBD7B1-43F3-08C4-7223-2DCB586D9E32}"/>
              </a:ext>
            </a:extLst>
          </p:cNvPr>
          <p:cNvCxnSpPr>
            <a:cxnSpLocks/>
          </p:cNvCxnSpPr>
          <p:nvPr/>
        </p:nvCxnSpPr>
        <p:spPr>
          <a:xfrm flipV="1">
            <a:off x="4884057" y="4960642"/>
            <a:ext cx="1745099" cy="622571"/>
          </a:xfrm>
          <a:prstGeom prst="line">
            <a:avLst/>
          </a:prstGeom>
          <a:ln w="142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DE39CA6-EC95-8018-E08A-8D3421E06A62}"/>
              </a:ext>
            </a:extLst>
          </p:cNvPr>
          <p:cNvCxnSpPr>
            <a:cxnSpLocks/>
          </p:cNvCxnSpPr>
          <p:nvPr/>
        </p:nvCxnSpPr>
        <p:spPr>
          <a:xfrm>
            <a:off x="4245428" y="5118205"/>
            <a:ext cx="638629" cy="465008"/>
          </a:xfrm>
          <a:prstGeom prst="line">
            <a:avLst/>
          </a:prstGeom>
          <a:ln w="133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306D04F-9644-1A12-85B5-099F2F2A34C8}"/>
              </a:ext>
            </a:extLst>
          </p:cNvPr>
          <p:cNvSpPr txBox="1"/>
          <p:nvPr/>
        </p:nvSpPr>
        <p:spPr>
          <a:xfrm>
            <a:off x="4228207" y="1634589"/>
            <a:ext cx="2125848" cy="3139321"/>
          </a:xfrm>
          <a:prstGeom prst="rect">
            <a:avLst/>
          </a:prstGeom>
          <a:solidFill>
            <a:srgbClr val="D9CFFF"/>
          </a:solidFill>
          <a:ln>
            <a:solidFill>
              <a:schemeClr val="tx1"/>
            </a:solidFill>
          </a:ln>
        </p:spPr>
        <p:txBody>
          <a:bodyPr wrap="square">
            <a:spAutoFit/>
          </a:bodyPr>
          <a:lstStyle/>
          <a:p>
            <a:pPr algn="ctr"/>
            <a:r>
              <a:rPr lang="en-US" b="1" dirty="0"/>
              <a:t>Pitfalls</a:t>
            </a:r>
            <a:endParaRPr lang="en-US" dirty="0"/>
          </a:p>
          <a:p>
            <a:pPr marL="285750" indent="-285750">
              <a:buFont typeface="Arial" panose="020B0604020202020204" pitchFamily="34" charset="0"/>
              <a:buChar char="•"/>
            </a:pPr>
            <a:r>
              <a:rPr lang="en-US" dirty="0"/>
              <a:t>Recording failures</a:t>
            </a:r>
          </a:p>
          <a:p>
            <a:pPr marL="285750" indent="-285750">
              <a:buFont typeface="Arial" panose="020B0604020202020204" pitchFamily="34" charset="0"/>
              <a:buChar char="•"/>
            </a:pPr>
            <a:r>
              <a:rPr lang="en-US" dirty="0"/>
              <a:t>Lack of attention to detail</a:t>
            </a:r>
          </a:p>
          <a:p>
            <a:pPr marL="285750" indent="-285750">
              <a:buFont typeface="Arial" panose="020B0604020202020204" pitchFamily="34" charset="0"/>
              <a:buChar char="•"/>
            </a:pPr>
            <a:r>
              <a:rPr lang="en-US" dirty="0"/>
              <a:t>Meeting place is closed (or is louder than you expected)</a:t>
            </a:r>
          </a:p>
          <a:p>
            <a:pPr marL="285750" indent="-285750">
              <a:buFont typeface="Arial" panose="020B0604020202020204" pitchFamily="34" charset="0"/>
              <a:buChar char="•"/>
            </a:pPr>
            <a:r>
              <a:rPr lang="en-US" dirty="0"/>
              <a:t>Unclear communication</a:t>
            </a:r>
          </a:p>
        </p:txBody>
      </p:sp>
    </p:spTree>
    <p:extLst>
      <p:ext uri="{BB962C8B-B14F-4D97-AF65-F5344CB8AC3E}">
        <p14:creationId xmlns:p14="http://schemas.microsoft.com/office/powerpoint/2010/main" val="1513796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20</a:t>
            </a:fld>
            <a:endParaRPr lang="en-US" dirty="0">
              <a:solidFill>
                <a:schemeClr val="bg1"/>
              </a:solidFill>
            </a:endParaRPr>
          </a:p>
        </p:txBody>
      </p:sp>
      <p:graphicFrame>
        <p:nvGraphicFramePr>
          <p:cNvPr id="4" name="Diagram 3">
            <a:extLst>
              <a:ext uri="{FF2B5EF4-FFF2-40B4-BE49-F238E27FC236}">
                <a16:creationId xmlns:a16="http://schemas.microsoft.com/office/drawing/2014/main" id="{DA807872-5269-838D-CD4A-1BF08E0C9E5C}"/>
              </a:ext>
            </a:extLst>
          </p:cNvPr>
          <p:cNvGraphicFramePr/>
          <p:nvPr>
            <p:extLst>
              <p:ext uri="{D42A27DB-BD31-4B8C-83A1-F6EECF244321}">
                <p14:modId xmlns:p14="http://schemas.microsoft.com/office/powerpoint/2010/main" val="1498947084"/>
              </p:ext>
            </p:extLst>
          </p:nvPr>
        </p:nvGraphicFramePr>
        <p:xfrm>
          <a:off x="1427772" y="568941"/>
          <a:ext cx="733439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00BC97C1-F99A-3FEC-91B1-5A56532B583A}"/>
              </a:ext>
            </a:extLst>
          </p:cNvPr>
          <p:cNvSpPr>
            <a:spLocks noGrp="1"/>
          </p:cNvSpPr>
          <p:nvPr>
            <p:ph type="ctrTitle"/>
          </p:nvPr>
        </p:nvSpPr>
        <p:spPr>
          <a:xfrm>
            <a:off x="593744" y="600687"/>
            <a:ext cx="8567673" cy="923312"/>
          </a:xfrm>
        </p:spPr>
        <p:txBody>
          <a:bodyPr anchor="ctr">
            <a:normAutofit/>
          </a:bodyPr>
          <a:lstStyle/>
          <a:p>
            <a:pPr algn="l"/>
            <a:r>
              <a:rPr lang="en-US" sz="5400" dirty="0">
                <a:latin typeface="+mn-lt"/>
              </a:rPr>
              <a:t>Road Map</a:t>
            </a:r>
          </a:p>
        </p:txBody>
      </p:sp>
    </p:spTree>
    <p:extLst>
      <p:ext uri="{BB962C8B-B14F-4D97-AF65-F5344CB8AC3E}">
        <p14:creationId xmlns:p14="http://schemas.microsoft.com/office/powerpoint/2010/main" val="1437034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21</a:t>
            </a:fld>
            <a:endParaRPr lang="en-US" dirty="0">
              <a:solidFill>
                <a:schemeClr val="bg1"/>
              </a:solidFill>
            </a:endParaRPr>
          </a:p>
        </p:txBody>
      </p:sp>
      <p:sp>
        <p:nvSpPr>
          <p:cNvPr id="2" name="Title 1">
            <a:extLst>
              <a:ext uri="{FF2B5EF4-FFF2-40B4-BE49-F238E27FC236}">
                <a16:creationId xmlns:a16="http://schemas.microsoft.com/office/drawing/2014/main" id="{03DECDAF-199E-F9F0-D206-93D21AA7A8DB}"/>
              </a:ext>
            </a:extLst>
          </p:cNvPr>
          <p:cNvSpPr>
            <a:spLocks noGrp="1"/>
          </p:cNvSpPr>
          <p:nvPr>
            <p:ph type="ctrTitle"/>
          </p:nvPr>
        </p:nvSpPr>
        <p:spPr>
          <a:xfrm>
            <a:off x="512956" y="622284"/>
            <a:ext cx="10289022" cy="923312"/>
          </a:xfrm>
        </p:spPr>
        <p:txBody>
          <a:bodyPr anchor="ctr">
            <a:normAutofit/>
          </a:bodyPr>
          <a:lstStyle/>
          <a:p>
            <a:pPr algn="l"/>
            <a:r>
              <a:rPr lang="en-US" sz="5400" dirty="0">
                <a:latin typeface="+mn-lt"/>
              </a:rPr>
              <a:t>While interviewing…</a:t>
            </a:r>
          </a:p>
        </p:txBody>
      </p:sp>
      <p:sp>
        <p:nvSpPr>
          <p:cNvPr id="7" name="TextBox 6">
            <a:extLst>
              <a:ext uri="{FF2B5EF4-FFF2-40B4-BE49-F238E27FC236}">
                <a16:creationId xmlns:a16="http://schemas.microsoft.com/office/drawing/2014/main" id="{506E66F2-C7BE-987B-D3B5-3ADFCE3F7680}"/>
              </a:ext>
            </a:extLst>
          </p:cNvPr>
          <p:cNvSpPr txBox="1"/>
          <p:nvPr/>
        </p:nvSpPr>
        <p:spPr>
          <a:xfrm>
            <a:off x="1881306" y="3429000"/>
            <a:ext cx="1734343" cy="646331"/>
          </a:xfrm>
          <a:prstGeom prst="rect">
            <a:avLst/>
          </a:prstGeom>
          <a:noFill/>
        </p:spPr>
        <p:txBody>
          <a:bodyPr wrap="square">
            <a:spAutoFit/>
          </a:bodyPr>
          <a:lstStyle/>
          <a:p>
            <a:pPr algn="ctr"/>
            <a:r>
              <a:rPr lang="en-US" dirty="0"/>
              <a:t>Take detailed notes*</a:t>
            </a:r>
          </a:p>
        </p:txBody>
      </p:sp>
      <p:sp>
        <p:nvSpPr>
          <p:cNvPr id="9" name="TextBox 8">
            <a:extLst>
              <a:ext uri="{FF2B5EF4-FFF2-40B4-BE49-F238E27FC236}">
                <a16:creationId xmlns:a16="http://schemas.microsoft.com/office/drawing/2014/main" id="{E131E177-2266-3FF8-C863-BEE852757513}"/>
              </a:ext>
            </a:extLst>
          </p:cNvPr>
          <p:cNvSpPr txBox="1"/>
          <p:nvPr/>
        </p:nvSpPr>
        <p:spPr>
          <a:xfrm>
            <a:off x="3984843" y="3429000"/>
            <a:ext cx="1871506" cy="646331"/>
          </a:xfrm>
          <a:prstGeom prst="rect">
            <a:avLst/>
          </a:prstGeom>
          <a:noFill/>
        </p:spPr>
        <p:txBody>
          <a:bodyPr wrap="square">
            <a:spAutoFit/>
          </a:bodyPr>
          <a:lstStyle/>
          <a:p>
            <a:pPr algn="ctr"/>
            <a:r>
              <a:rPr lang="en-US" dirty="0"/>
              <a:t>Listen to your participant</a:t>
            </a:r>
          </a:p>
        </p:txBody>
      </p:sp>
      <p:sp>
        <p:nvSpPr>
          <p:cNvPr id="11" name="TextBox 10">
            <a:extLst>
              <a:ext uri="{FF2B5EF4-FFF2-40B4-BE49-F238E27FC236}">
                <a16:creationId xmlns:a16="http://schemas.microsoft.com/office/drawing/2014/main" id="{3B43D406-9C9C-6ED2-36DA-BDA005F5F4D6}"/>
              </a:ext>
            </a:extLst>
          </p:cNvPr>
          <p:cNvSpPr txBox="1"/>
          <p:nvPr/>
        </p:nvSpPr>
        <p:spPr>
          <a:xfrm>
            <a:off x="6156961" y="3429000"/>
            <a:ext cx="1871506" cy="646331"/>
          </a:xfrm>
          <a:prstGeom prst="rect">
            <a:avLst/>
          </a:prstGeom>
          <a:noFill/>
        </p:spPr>
        <p:txBody>
          <a:bodyPr wrap="square">
            <a:spAutoFit/>
          </a:bodyPr>
          <a:lstStyle/>
          <a:p>
            <a:pPr algn="ctr"/>
            <a:r>
              <a:rPr lang="en-US" dirty="0"/>
              <a:t>Ask good questions</a:t>
            </a:r>
          </a:p>
        </p:txBody>
      </p:sp>
      <p:sp>
        <p:nvSpPr>
          <p:cNvPr id="13" name="TextBox 12">
            <a:extLst>
              <a:ext uri="{FF2B5EF4-FFF2-40B4-BE49-F238E27FC236}">
                <a16:creationId xmlns:a16="http://schemas.microsoft.com/office/drawing/2014/main" id="{49EB586B-587B-B087-5316-EAE008C36426}"/>
              </a:ext>
            </a:extLst>
          </p:cNvPr>
          <p:cNvSpPr txBox="1"/>
          <p:nvPr/>
        </p:nvSpPr>
        <p:spPr>
          <a:xfrm>
            <a:off x="8404252" y="3429000"/>
            <a:ext cx="1709224" cy="646331"/>
          </a:xfrm>
          <a:prstGeom prst="rect">
            <a:avLst/>
          </a:prstGeom>
          <a:noFill/>
        </p:spPr>
        <p:txBody>
          <a:bodyPr wrap="square">
            <a:spAutoFit/>
          </a:bodyPr>
          <a:lstStyle/>
          <a:p>
            <a:pPr algn="ctr"/>
            <a:r>
              <a:rPr lang="en-US" dirty="0"/>
              <a:t>Maintain rapport</a:t>
            </a:r>
          </a:p>
        </p:txBody>
      </p:sp>
      <p:pic>
        <p:nvPicPr>
          <p:cNvPr id="4" name="Graphic 3" descr="Link outline">
            <a:extLst>
              <a:ext uri="{FF2B5EF4-FFF2-40B4-BE49-F238E27FC236}">
                <a16:creationId xmlns:a16="http://schemas.microsoft.com/office/drawing/2014/main" id="{191BFD0A-701F-60C3-B4A8-C392F56C8E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61472" y="2475426"/>
            <a:ext cx="914400" cy="914400"/>
          </a:xfrm>
          <a:prstGeom prst="rect">
            <a:avLst/>
          </a:prstGeom>
        </p:spPr>
      </p:pic>
      <p:pic>
        <p:nvPicPr>
          <p:cNvPr id="8" name="Graphic 7" descr="Ear outline">
            <a:extLst>
              <a:ext uri="{FF2B5EF4-FFF2-40B4-BE49-F238E27FC236}">
                <a16:creationId xmlns:a16="http://schemas.microsoft.com/office/drawing/2014/main" id="{B67920C7-EB7C-B71D-9778-3364C031C88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63396" y="2397551"/>
            <a:ext cx="914400" cy="914400"/>
          </a:xfrm>
          <a:prstGeom prst="rect">
            <a:avLst/>
          </a:prstGeom>
        </p:spPr>
      </p:pic>
      <p:pic>
        <p:nvPicPr>
          <p:cNvPr id="16" name="Graphic 15" descr="Clipboard outline">
            <a:extLst>
              <a:ext uri="{FF2B5EF4-FFF2-40B4-BE49-F238E27FC236}">
                <a16:creationId xmlns:a16="http://schemas.microsoft.com/office/drawing/2014/main" id="{086F927D-D54E-4C0C-53A4-B471644F80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18748" y="2397551"/>
            <a:ext cx="914400" cy="914400"/>
          </a:xfrm>
          <a:prstGeom prst="rect">
            <a:avLst/>
          </a:prstGeom>
        </p:spPr>
      </p:pic>
      <p:pic>
        <p:nvPicPr>
          <p:cNvPr id="19" name="Graphic 18" descr="Quotes outline">
            <a:extLst>
              <a:ext uri="{FF2B5EF4-FFF2-40B4-BE49-F238E27FC236}">
                <a16:creationId xmlns:a16="http://schemas.microsoft.com/office/drawing/2014/main" id="{078693B8-B7DD-7190-F0B8-1CDCD8BEA36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95547" y="2367073"/>
            <a:ext cx="914400" cy="914400"/>
          </a:xfrm>
          <a:prstGeom prst="rect">
            <a:avLst/>
          </a:prstGeom>
        </p:spPr>
      </p:pic>
      <p:sp>
        <p:nvSpPr>
          <p:cNvPr id="24" name="TextBox 23">
            <a:extLst>
              <a:ext uri="{FF2B5EF4-FFF2-40B4-BE49-F238E27FC236}">
                <a16:creationId xmlns:a16="http://schemas.microsoft.com/office/drawing/2014/main" id="{74016AA4-B829-F2C5-4232-DE2D29441CA2}"/>
              </a:ext>
            </a:extLst>
          </p:cNvPr>
          <p:cNvSpPr txBox="1"/>
          <p:nvPr/>
        </p:nvSpPr>
        <p:spPr>
          <a:xfrm>
            <a:off x="180962" y="5912550"/>
            <a:ext cx="6104372" cy="646331"/>
          </a:xfrm>
          <a:prstGeom prst="rect">
            <a:avLst/>
          </a:prstGeom>
          <a:noFill/>
        </p:spPr>
        <p:txBody>
          <a:bodyPr wrap="square">
            <a:spAutoFit/>
          </a:bodyPr>
          <a:lstStyle/>
          <a:p>
            <a:r>
              <a:rPr lang="en-US" dirty="0"/>
              <a:t>*You will almost always take </a:t>
            </a:r>
            <a:r>
              <a:rPr lang="en-US" i="1" dirty="0"/>
              <a:t>some </a:t>
            </a:r>
            <a:r>
              <a:rPr lang="en-US" dirty="0"/>
              <a:t>kind of notes, but likely not many during the interview if it is being recorded</a:t>
            </a:r>
          </a:p>
        </p:txBody>
      </p:sp>
    </p:spTree>
    <p:extLst>
      <p:ext uri="{BB962C8B-B14F-4D97-AF65-F5344CB8AC3E}">
        <p14:creationId xmlns:p14="http://schemas.microsoft.com/office/powerpoint/2010/main" val="476932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22</a:t>
            </a:fld>
            <a:endParaRPr lang="en-US" dirty="0">
              <a:solidFill>
                <a:schemeClr val="bg1"/>
              </a:solidFill>
            </a:endParaRPr>
          </a:p>
        </p:txBody>
      </p:sp>
      <p:graphicFrame>
        <p:nvGraphicFramePr>
          <p:cNvPr id="6" name="Diagram 5">
            <a:extLst>
              <a:ext uri="{FF2B5EF4-FFF2-40B4-BE49-F238E27FC236}">
                <a16:creationId xmlns:a16="http://schemas.microsoft.com/office/drawing/2014/main" id="{A13F1F90-2961-1076-41AA-5F67E90F9A0A}"/>
              </a:ext>
            </a:extLst>
          </p:cNvPr>
          <p:cNvGraphicFramePr/>
          <p:nvPr>
            <p:extLst>
              <p:ext uri="{D42A27DB-BD31-4B8C-83A1-F6EECF244321}">
                <p14:modId xmlns:p14="http://schemas.microsoft.com/office/powerpoint/2010/main" val="31396876"/>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B329072B-F23C-0008-0AB0-9B82A13E8A19}"/>
              </a:ext>
            </a:extLst>
          </p:cNvPr>
          <p:cNvSpPr>
            <a:spLocks noGrp="1"/>
          </p:cNvSpPr>
          <p:nvPr>
            <p:ph type="ctrTitle"/>
          </p:nvPr>
        </p:nvSpPr>
        <p:spPr>
          <a:xfrm>
            <a:off x="593744" y="600687"/>
            <a:ext cx="8567673" cy="923312"/>
          </a:xfrm>
        </p:spPr>
        <p:txBody>
          <a:bodyPr anchor="ctr">
            <a:normAutofit/>
          </a:bodyPr>
          <a:lstStyle/>
          <a:p>
            <a:pPr algn="l"/>
            <a:r>
              <a:rPr lang="en-US" sz="5400" dirty="0">
                <a:latin typeface="+mn-lt"/>
              </a:rPr>
              <a:t>Elements</a:t>
            </a:r>
          </a:p>
        </p:txBody>
      </p:sp>
    </p:spTree>
    <p:extLst>
      <p:ext uri="{BB962C8B-B14F-4D97-AF65-F5344CB8AC3E}">
        <p14:creationId xmlns:p14="http://schemas.microsoft.com/office/powerpoint/2010/main" val="2746941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Take detailed notes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23</a:t>
            </a:fld>
            <a:endParaRPr lang="en-US" dirty="0">
              <a:solidFill>
                <a:schemeClr val="bg1"/>
              </a:solidFill>
            </a:endParaRPr>
          </a:p>
        </p:txBody>
      </p:sp>
      <p:sp>
        <p:nvSpPr>
          <p:cNvPr id="2" name="TextBox 1">
            <a:extLst>
              <a:ext uri="{FF2B5EF4-FFF2-40B4-BE49-F238E27FC236}">
                <a16:creationId xmlns:a16="http://schemas.microsoft.com/office/drawing/2014/main" id="{E7EED7AA-CE2B-25F7-8850-0C0038AEC89E}"/>
              </a:ext>
            </a:extLst>
          </p:cNvPr>
          <p:cNvSpPr txBox="1"/>
          <p:nvPr/>
        </p:nvSpPr>
        <p:spPr>
          <a:xfrm>
            <a:off x="3526972" y="1609219"/>
            <a:ext cx="2456276" cy="1200329"/>
          </a:xfrm>
          <a:prstGeom prst="rect">
            <a:avLst/>
          </a:prstGeom>
          <a:solidFill>
            <a:srgbClr val="D9CFFF"/>
          </a:solidFill>
          <a:ln>
            <a:solidFill>
              <a:schemeClr val="tx1"/>
            </a:solidFill>
          </a:ln>
        </p:spPr>
        <p:txBody>
          <a:bodyPr wrap="square">
            <a:spAutoFit/>
          </a:bodyPr>
          <a:lstStyle/>
          <a:p>
            <a:pPr algn="ctr"/>
            <a:r>
              <a:rPr lang="en-US" b="1" dirty="0"/>
              <a:t>Video</a:t>
            </a:r>
            <a:endParaRPr lang="en-US" dirty="0"/>
          </a:p>
          <a:p>
            <a:r>
              <a:rPr lang="en-US" dirty="0"/>
              <a:t>Capture body language; participants may feel self-conscious</a:t>
            </a:r>
          </a:p>
        </p:txBody>
      </p:sp>
      <p:sp>
        <p:nvSpPr>
          <p:cNvPr id="3" name="TextBox 2">
            <a:extLst>
              <a:ext uri="{FF2B5EF4-FFF2-40B4-BE49-F238E27FC236}">
                <a16:creationId xmlns:a16="http://schemas.microsoft.com/office/drawing/2014/main" id="{CD492F4B-4AA7-C133-A0DE-5EE6C70C8C3E}"/>
              </a:ext>
            </a:extLst>
          </p:cNvPr>
          <p:cNvSpPr txBox="1"/>
          <p:nvPr/>
        </p:nvSpPr>
        <p:spPr>
          <a:xfrm>
            <a:off x="6101586" y="1609219"/>
            <a:ext cx="2429462" cy="1200329"/>
          </a:xfrm>
          <a:prstGeom prst="rect">
            <a:avLst/>
          </a:prstGeom>
          <a:solidFill>
            <a:srgbClr val="D9CFFF"/>
          </a:solidFill>
          <a:ln>
            <a:solidFill>
              <a:schemeClr val="tx1"/>
            </a:solidFill>
          </a:ln>
        </p:spPr>
        <p:txBody>
          <a:bodyPr wrap="square">
            <a:spAutoFit/>
          </a:bodyPr>
          <a:lstStyle/>
          <a:p>
            <a:pPr algn="ctr"/>
            <a:r>
              <a:rPr lang="en-US" b="1" dirty="0"/>
              <a:t>Audio</a:t>
            </a:r>
            <a:endParaRPr lang="en-US" dirty="0"/>
          </a:p>
          <a:p>
            <a:r>
              <a:rPr lang="en-US" dirty="0"/>
              <a:t>Most common, non-invasive, but can miss some details</a:t>
            </a:r>
          </a:p>
        </p:txBody>
      </p:sp>
      <p:sp>
        <p:nvSpPr>
          <p:cNvPr id="4" name="TextBox 3">
            <a:extLst>
              <a:ext uri="{FF2B5EF4-FFF2-40B4-BE49-F238E27FC236}">
                <a16:creationId xmlns:a16="http://schemas.microsoft.com/office/drawing/2014/main" id="{1693F7F2-D7F0-1825-2505-91811F0396EE}"/>
              </a:ext>
            </a:extLst>
          </p:cNvPr>
          <p:cNvSpPr txBox="1"/>
          <p:nvPr/>
        </p:nvSpPr>
        <p:spPr>
          <a:xfrm>
            <a:off x="8649385" y="1609217"/>
            <a:ext cx="2809643" cy="1200329"/>
          </a:xfrm>
          <a:prstGeom prst="rect">
            <a:avLst/>
          </a:prstGeom>
          <a:solidFill>
            <a:srgbClr val="D9CFFF"/>
          </a:solidFill>
          <a:ln>
            <a:solidFill>
              <a:schemeClr val="tx1"/>
            </a:solidFill>
          </a:ln>
        </p:spPr>
        <p:txBody>
          <a:bodyPr wrap="square">
            <a:spAutoFit/>
          </a:bodyPr>
          <a:lstStyle/>
          <a:p>
            <a:pPr algn="ctr"/>
            <a:r>
              <a:rPr lang="en-US" b="1" dirty="0"/>
              <a:t>Writing</a:t>
            </a:r>
            <a:endParaRPr lang="en-US" dirty="0"/>
          </a:p>
          <a:p>
            <a:r>
              <a:rPr lang="en-US" dirty="0"/>
              <a:t>Take detailed notes, which can have details you care about—but also miss things</a:t>
            </a:r>
          </a:p>
        </p:txBody>
      </p:sp>
      <p:sp>
        <p:nvSpPr>
          <p:cNvPr id="14" name="TextBox 13">
            <a:extLst>
              <a:ext uri="{FF2B5EF4-FFF2-40B4-BE49-F238E27FC236}">
                <a16:creationId xmlns:a16="http://schemas.microsoft.com/office/drawing/2014/main" id="{B10768A0-E251-5B8E-FF86-6C7E481B6603}"/>
              </a:ext>
            </a:extLst>
          </p:cNvPr>
          <p:cNvSpPr txBox="1"/>
          <p:nvPr/>
        </p:nvSpPr>
        <p:spPr>
          <a:xfrm>
            <a:off x="838100" y="1609218"/>
            <a:ext cx="2311123" cy="1200329"/>
          </a:xfrm>
          <a:prstGeom prst="rect">
            <a:avLst/>
          </a:prstGeom>
          <a:solidFill>
            <a:schemeClr val="bg2"/>
          </a:solidFill>
          <a:ln w="19050">
            <a:solidFill>
              <a:srgbClr val="5A2781"/>
            </a:solidFill>
          </a:ln>
        </p:spPr>
        <p:txBody>
          <a:bodyPr wrap="square">
            <a:spAutoFit/>
          </a:bodyPr>
          <a:lstStyle/>
          <a:p>
            <a:pPr algn="ctr"/>
            <a:r>
              <a:rPr lang="en-US" sz="2400" b="1" dirty="0"/>
              <a:t>Methods of Capturing the Interview</a:t>
            </a:r>
          </a:p>
        </p:txBody>
      </p:sp>
      <p:sp>
        <p:nvSpPr>
          <p:cNvPr id="15" name="TextBox 14">
            <a:extLst>
              <a:ext uri="{FF2B5EF4-FFF2-40B4-BE49-F238E27FC236}">
                <a16:creationId xmlns:a16="http://schemas.microsoft.com/office/drawing/2014/main" id="{E435963B-AF91-CBF8-49D4-472794DB2DB9}"/>
              </a:ext>
            </a:extLst>
          </p:cNvPr>
          <p:cNvSpPr txBox="1"/>
          <p:nvPr/>
        </p:nvSpPr>
        <p:spPr>
          <a:xfrm>
            <a:off x="838100" y="3314926"/>
            <a:ext cx="2311123" cy="1200329"/>
          </a:xfrm>
          <a:prstGeom prst="rect">
            <a:avLst/>
          </a:prstGeom>
          <a:solidFill>
            <a:schemeClr val="bg2"/>
          </a:solidFill>
          <a:ln w="19050">
            <a:solidFill>
              <a:srgbClr val="5A2781"/>
            </a:solidFill>
          </a:ln>
        </p:spPr>
        <p:txBody>
          <a:bodyPr wrap="square">
            <a:spAutoFit/>
          </a:bodyPr>
          <a:lstStyle/>
          <a:p>
            <a:pPr algn="ctr"/>
            <a:r>
              <a:rPr lang="en-US" sz="2400" b="1" dirty="0"/>
              <a:t>What Do Transcripts Miss? </a:t>
            </a:r>
          </a:p>
        </p:txBody>
      </p:sp>
      <p:sp>
        <p:nvSpPr>
          <p:cNvPr id="16" name="TextBox 15">
            <a:extLst>
              <a:ext uri="{FF2B5EF4-FFF2-40B4-BE49-F238E27FC236}">
                <a16:creationId xmlns:a16="http://schemas.microsoft.com/office/drawing/2014/main" id="{1A60CA6C-F20C-3387-C729-402DF0CFB791}"/>
              </a:ext>
            </a:extLst>
          </p:cNvPr>
          <p:cNvSpPr txBox="1"/>
          <p:nvPr/>
        </p:nvSpPr>
        <p:spPr>
          <a:xfrm>
            <a:off x="838100" y="5049489"/>
            <a:ext cx="2311123" cy="1200329"/>
          </a:xfrm>
          <a:prstGeom prst="rect">
            <a:avLst/>
          </a:prstGeom>
          <a:solidFill>
            <a:schemeClr val="bg2"/>
          </a:solidFill>
          <a:ln w="19050">
            <a:solidFill>
              <a:srgbClr val="5A2781"/>
            </a:solidFill>
          </a:ln>
        </p:spPr>
        <p:txBody>
          <a:bodyPr wrap="square">
            <a:spAutoFit/>
          </a:bodyPr>
          <a:lstStyle/>
          <a:p>
            <a:pPr algn="ctr"/>
            <a:r>
              <a:rPr lang="en-US" sz="2400" b="1" dirty="0"/>
              <a:t>Note-Taking: When, Where, and Why</a:t>
            </a:r>
          </a:p>
        </p:txBody>
      </p:sp>
      <p:sp>
        <p:nvSpPr>
          <p:cNvPr id="17" name="TextBox 16">
            <a:extLst>
              <a:ext uri="{FF2B5EF4-FFF2-40B4-BE49-F238E27FC236}">
                <a16:creationId xmlns:a16="http://schemas.microsoft.com/office/drawing/2014/main" id="{7E43FEFA-F62C-4634-9238-0C63ECB706AD}"/>
              </a:ext>
            </a:extLst>
          </p:cNvPr>
          <p:cNvSpPr txBox="1"/>
          <p:nvPr/>
        </p:nvSpPr>
        <p:spPr>
          <a:xfrm>
            <a:off x="3526972" y="5049489"/>
            <a:ext cx="2456276" cy="1200329"/>
          </a:xfrm>
          <a:prstGeom prst="rect">
            <a:avLst/>
          </a:prstGeom>
          <a:solidFill>
            <a:srgbClr val="D9CFFF"/>
          </a:solidFill>
          <a:ln>
            <a:solidFill>
              <a:schemeClr val="tx1"/>
            </a:solidFill>
          </a:ln>
        </p:spPr>
        <p:txBody>
          <a:bodyPr wrap="square">
            <a:spAutoFit/>
          </a:bodyPr>
          <a:lstStyle/>
          <a:p>
            <a:pPr algn="ctr"/>
            <a:r>
              <a:rPr lang="en-US" b="1" dirty="0"/>
              <a:t>When</a:t>
            </a:r>
            <a:endParaRPr lang="en-US" dirty="0"/>
          </a:p>
          <a:p>
            <a:r>
              <a:rPr lang="en-US" dirty="0"/>
              <a:t>Before and (definitely) after the interview, even if recording it</a:t>
            </a:r>
          </a:p>
        </p:txBody>
      </p:sp>
      <p:sp>
        <p:nvSpPr>
          <p:cNvPr id="18" name="TextBox 17">
            <a:extLst>
              <a:ext uri="{FF2B5EF4-FFF2-40B4-BE49-F238E27FC236}">
                <a16:creationId xmlns:a16="http://schemas.microsoft.com/office/drawing/2014/main" id="{D809D179-CCF0-3227-261D-ED0043E72A33}"/>
              </a:ext>
            </a:extLst>
          </p:cNvPr>
          <p:cNvSpPr txBox="1"/>
          <p:nvPr/>
        </p:nvSpPr>
        <p:spPr>
          <a:xfrm>
            <a:off x="6101586" y="5049489"/>
            <a:ext cx="2429462" cy="1200329"/>
          </a:xfrm>
          <a:prstGeom prst="rect">
            <a:avLst/>
          </a:prstGeom>
          <a:solidFill>
            <a:srgbClr val="D9CFFF"/>
          </a:solidFill>
          <a:ln>
            <a:solidFill>
              <a:schemeClr val="tx1"/>
            </a:solidFill>
          </a:ln>
        </p:spPr>
        <p:txBody>
          <a:bodyPr wrap="square">
            <a:spAutoFit/>
          </a:bodyPr>
          <a:lstStyle/>
          <a:p>
            <a:pPr algn="ctr"/>
            <a:r>
              <a:rPr lang="en-US" b="1" dirty="0"/>
              <a:t>Where</a:t>
            </a:r>
            <a:endParaRPr lang="en-US" dirty="0"/>
          </a:p>
          <a:p>
            <a:r>
              <a:rPr lang="en-US" dirty="0"/>
              <a:t>Wherever you are after conducting the interview</a:t>
            </a:r>
          </a:p>
        </p:txBody>
      </p:sp>
      <p:sp>
        <p:nvSpPr>
          <p:cNvPr id="19" name="TextBox 18">
            <a:extLst>
              <a:ext uri="{FF2B5EF4-FFF2-40B4-BE49-F238E27FC236}">
                <a16:creationId xmlns:a16="http://schemas.microsoft.com/office/drawing/2014/main" id="{8AAE075E-5B83-009C-0048-0934DFD69CFC}"/>
              </a:ext>
            </a:extLst>
          </p:cNvPr>
          <p:cNvSpPr txBox="1"/>
          <p:nvPr/>
        </p:nvSpPr>
        <p:spPr>
          <a:xfrm>
            <a:off x="8649385" y="5049487"/>
            <a:ext cx="2809643" cy="1200329"/>
          </a:xfrm>
          <a:prstGeom prst="rect">
            <a:avLst/>
          </a:prstGeom>
          <a:solidFill>
            <a:srgbClr val="D9CFFF"/>
          </a:solidFill>
          <a:ln>
            <a:solidFill>
              <a:schemeClr val="tx1"/>
            </a:solidFill>
          </a:ln>
        </p:spPr>
        <p:txBody>
          <a:bodyPr wrap="square">
            <a:spAutoFit/>
          </a:bodyPr>
          <a:lstStyle/>
          <a:p>
            <a:pPr algn="ctr"/>
            <a:r>
              <a:rPr lang="en-US" b="1" dirty="0"/>
              <a:t>Why</a:t>
            </a:r>
            <a:endParaRPr lang="en-US" dirty="0"/>
          </a:p>
          <a:p>
            <a:r>
              <a:rPr lang="en-US" dirty="0"/>
              <a:t>Details such as participant attitude, clothing, body language, reflections</a:t>
            </a:r>
          </a:p>
        </p:txBody>
      </p:sp>
      <p:sp>
        <p:nvSpPr>
          <p:cNvPr id="27" name="TextBox 26">
            <a:extLst>
              <a:ext uri="{FF2B5EF4-FFF2-40B4-BE49-F238E27FC236}">
                <a16:creationId xmlns:a16="http://schemas.microsoft.com/office/drawing/2014/main" id="{E498B4B2-F664-CBB7-558D-65283BBA1916}"/>
              </a:ext>
            </a:extLst>
          </p:cNvPr>
          <p:cNvSpPr txBox="1"/>
          <p:nvPr/>
        </p:nvSpPr>
        <p:spPr>
          <a:xfrm>
            <a:off x="3526972" y="3323215"/>
            <a:ext cx="2456276" cy="1200329"/>
          </a:xfrm>
          <a:prstGeom prst="rect">
            <a:avLst/>
          </a:prstGeom>
          <a:solidFill>
            <a:srgbClr val="D9CFFF"/>
          </a:solidFill>
          <a:ln>
            <a:solidFill>
              <a:schemeClr val="tx1"/>
            </a:solidFill>
          </a:ln>
        </p:spPr>
        <p:txBody>
          <a:bodyPr wrap="square">
            <a:spAutoFit/>
          </a:bodyPr>
          <a:lstStyle/>
          <a:p>
            <a:pPr algn="ctr"/>
            <a:r>
              <a:rPr lang="en-US" b="1" dirty="0"/>
              <a:t>Body Language</a:t>
            </a:r>
            <a:endParaRPr lang="en-US" dirty="0"/>
          </a:p>
          <a:p>
            <a:r>
              <a:rPr lang="en-US" dirty="0"/>
              <a:t>Transcripts of audio recordings have no way of noting body language</a:t>
            </a:r>
          </a:p>
        </p:txBody>
      </p:sp>
      <p:sp>
        <p:nvSpPr>
          <p:cNvPr id="28" name="TextBox 27">
            <a:extLst>
              <a:ext uri="{FF2B5EF4-FFF2-40B4-BE49-F238E27FC236}">
                <a16:creationId xmlns:a16="http://schemas.microsoft.com/office/drawing/2014/main" id="{BD33A326-DF62-340E-53D2-F4CF7C945C28}"/>
              </a:ext>
            </a:extLst>
          </p:cNvPr>
          <p:cNvSpPr txBox="1"/>
          <p:nvPr/>
        </p:nvSpPr>
        <p:spPr>
          <a:xfrm>
            <a:off x="6101586" y="3323215"/>
            <a:ext cx="2429462" cy="1200329"/>
          </a:xfrm>
          <a:prstGeom prst="rect">
            <a:avLst/>
          </a:prstGeom>
          <a:solidFill>
            <a:srgbClr val="D9CFFF"/>
          </a:solidFill>
          <a:ln>
            <a:solidFill>
              <a:schemeClr val="tx1"/>
            </a:solidFill>
          </a:ln>
        </p:spPr>
        <p:txBody>
          <a:bodyPr wrap="square">
            <a:spAutoFit/>
          </a:bodyPr>
          <a:lstStyle/>
          <a:p>
            <a:pPr algn="ctr"/>
            <a:r>
              <a:rPr lang="en-US" b="1" dirty="0"/>
              <a:t>Intonation</a:t>
            </a:r>
            <a:endParaRPr lang="en-US" dirty="0"/>
          </a:p>
          <a:p>
            <a:r>
              <a:rPr lang="en-US" dirty="0"/>
              <a:t>Language can help with this, but tone is difficult to infer from transcripts</a:t>
            </a:r>
          </a:p>
        </p:txBody>
      </p:sp>
      <p:sp>
        <p:nvSpPr>
          <p:cNvPr id="29" name="TextBox 28">
            <a:extLst>
              <a:ext uri="{FF2B5EF4-FFF2-40B4-BE49-F238E27FC236}">
                <a16:creationId xmlns:a16="http://schemas.microsoft.com/office/drawing/2014/main" id="{145B8E6E-BF8A-9577-1991-9AD3FC65DA6F}"/>
              </a:ext>
            </a:extLst>
          </p:cNvPr>
          <p:cNvSpPr txBox="1"/>
          <p:nvPr/>
        </p:nvSpPr>
        <p:spPr>
          <a:xfrm>
            <a:off x="8649385" y="3323213"/>
            <a:ext cx="2809643" cy="1200329"/>
          </a:xfrm>
          <a:prstGeom prst="rect">
            <a:avLst/>
          </a:prstGeom>
          <a:solidFill>
            <a:srgbClr val="D9CFFF"/>
          </a:solidFill>
          <a:ln>
            <a:solidFill>
              <a:schemeClr val="tx1"/>
            </a:solidFill>
          </a:ln>
        </p:spPr>
        <p:txBody>
          <a:bodyPr wrap="square">
            <a:spAutoFit/>
          </a:bodyPr>
          <a:lstStyle/>
          <a:p>
            <a:pPr algn="ctr"/>
            <a:r>
              <a:rPr lang="en-US" b="1" dirty="0"/>
              <a:t>Pauses</a:t>
            </a:r>
            <a:endParaRPr lang="en-US" dirty="0"/>
          </a:p>
          <a:p>
            <a:r>
              <a:rPr lang="en-US" dirty="0"/>
              <a:t>While transcripts may have timestamps, it can be difficult to tell </a:t>
            </a:r>
          </a:p>
        </p:txBody>
      </p:sp>
    </p:spTree>
    <p:extLst>
      <p:ext uri="{BB962C8B-B14F-4D97-AF65-F5344CB8AC3E}">
        <p14:creationId xmlns:p14="http://schemas.microsoft.com/office/powerpoint/2010/main" val="53024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7565B8-5651-C650-656C-7D2E8C3448AF}"/>
              </a:ext>
            </a:extLst>
          </p:cNvPr>
          <p:cNvPicPr>
            <a:picLocks noChangeAspect="1"/>
          </p:cNvPicPr>
          <p:nvPr/>
        </p:nvPicPr>
        <p:blipFill rotWithShape="1">
          <a:blip r:embed="rId3">
            <a:alphaModFix amt="20000"/>
          </a:blip>
          <a:srcRect b="19339"/>
          <a:stretch/>
        </p:blipFill>
        <p:spPr>
          <a:xfrm>
            <a:off x="2463106" y="2866643"/>
            <a:ext cx="7646895" cy="6168064"/>
          </a:xfrm>
          <a:prstGeom prst="rect">
            <a:avLst/>
          </a:prstGeom>
        </p:spPr>
      </p:pic>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Listen</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24</a:t>
            </a:fld>
            <a:endParaRPr lang="en-US" dirty="0">
              <a:solidFill>
                <a:schemeClr val="bg1"/>
              </a:solidFill>
            </a:endParaRPr>
          </a:p>
        </p:txBody>
      </p:sp>
      <p:sp>
        <p:nvSpPr>
          <p:cNvPr id="2" name="TextBox 1">
            <a:extLst>
              <a:ext uri="{FF2B5EF4-FFF2-40B4-BE49-F238E27FC236}">
                <a16:creationId xmlns:a16="http://schemas.microsoft.com/office/drawing/2014/main" id="{631245DD-3C3B-1389-C91D-D8AC5543B97E}"/>
              </a:ext>
            </a:extLst>
          </p:cNvPr>
          <p:cNvSpPr txBox="1"/>
          <p:nvPr/>
        </p:nvSpPr>
        <p:spPr>
          <a:xfrm>
            <a:off x="751014" y="1843119"/>
            <a:ext cx="2311123" cy="461665"/>
          </a:xfrm>
          <a:prstGeom prst="rect">
            <a:avLst/>
          </a:prstGeom>
          <a:solidFill>
            <a:schemeClr val="bg2"/>
          </a:solidFill>
          <a:ln w="19050">
            <a:solidFill>
              <a:srgbClr val="5A2781"/>
            </a:solidFill>
          </a:ln>
        </p:spPr>
        <p:txBody>
          <a:bodyPr wrap="square">
            <a:spAutoFit/>
          </a:bodyPr>
          <a:lstStyle/>
          <a:p>
            <a:pPr algn="ctr"/>
            <a:r>
              <a:rPr lang="en-US" sz="2400" b="1" dirty="0"/>
              <a:t>…an introvert!</a:t>
            </a:r>
          </a:p>
        </p:txBody>
      </p:sp>
      <p:sp>
        <p:nvSpPr>
          <p:cNvPr id="3" name="TextBox 2">
            <a:extLst>
              <a:ext uri="{FF2B5EF4-FFF2-40B4-BE49-F238E27FC236}">
                <a16:creationId xmlns:a16="http://schemas.microsoft.com/office/drawing/2014/main" id="{A2B31930-7677-7F56-771A-190EE1BF5D3D}"/>
              </a:ext>
            </a:extLst>
          </p:cNvPr>
          <p:cNvSpPr txBox="1"/>
          <p:nvPr/>
        </p:nvSpPr>
        <p:spPr>
          <a:xfrm>
            <a:off x="751013" y="2477697"/>
            <a:ext cx="2311123" cy="461665"/>
          </a:xfrm>
          <a:prstGeom prst="rect">
            <a:avLst/>
          </a:prstGeom>
          <a:solidFill>
            <a:schemeClr val="bg2"/>
          </a:solidFill>
          <a:ln w="19050">
            <a:solidFill>
              <a:srgbClr val="5A2781"/>
            </a:solidFill>
          </a:ln>
        </p:spPr>
        <p:txBody>
          <a:bodyPr wrap="square">
            <a:spAutoFit/>
          </a:bodyPr>
          <a:lstStyle/>
          <a:p>
            <a:pPr algn="ctr"/>
            <a:r>
              <a:rPr lang="en-US" sz="2400" b="1" dirty="0"/>
              <a:t>…an extrovert!</a:t>
            </a:r>
          </a:p>
        </p:txBody>
      </p:sp>
      <p:sp>
        <p:nvSpPr>
          <p:cNvPr id="4" name="TextBox 3">
            <a:extLst>
              <a:ext uri="{FF2B5EF4-FFF2-40B4-BE49-F238E27FC236}">
                <a16:creationId xmlns:a16="http://schemas.microsoft.com/office/drawing/2014/main" id="{2D1BC43A-24EE-BC32-E272-1334D1C9BA5D}"/>
              </a:ext>
            </a:extLst>
          </p:cNvPr>
          <p:cNvSpPr txBox="1"/>
          <p:nvPr/>
        </p:nvSpPr>
        <p:spPr>
          <a:xfrm>
            <a:off x="3416443" y="1843118"/>
            <a:ext cx="7938194" cy="461665"/>
          </a:xfrm>
          <a:prstGeom prst="rect">
            <a:avLst/>
          </a:prstGeom>
          <a:solidFill>
            <a:schemeClr val="bg2"/>
          </a:solidFill>
          <a:ln w="19050">
            <a:solidFill>
              <a:srgbClr val="5A2781"/>
            </a:solidFill>
          </a:ln>
        </p:spPr>
        <p:txBody>
          <a:bodyPr wrap="square">
            <a:spAutoFit/>
          </a:bodyPr>
          <a:lstStyle/>
          <a:p>
            <a:r>
              <a:rPr lang="en-US" sz="2400" b="1" dirty="0"/>
              <a:t>Giving directions – it’s important to stay the course!</a:t>
            </a:r>
          </a:p>
        </p:txBody>
      </p:sp>
      <p:sp>
        <p:nvSpPr>
          <p:cNvPr id="5" name="TextBox 4">
            <a:extLst>
              <a:ext uri="{FF2B5EF4-FFF2-40B4-BE49-F238E27FC236}">
                <a16:creationId xmlns:a16="http://schemas.microsoft.com/office/drawing/2014/main" id="{4A580525-26CF-8BF8-8B80-EF9922A7B600}"/>
              </a:ext>
            </a:extLst>
          </p:cNvPr>
          <p:cNvSpPr txBox="1"/>
          <p:nvPr/>
        </p:nvSpPr>
        <p:spPr>
          <a:xfrm>
            <a:off x="3416442" y="2477697"/>
            <a:ext cx="7938195" cy="461665"/>
          </a:xfrm>
          <a:prstGeom prst="rect">
            <a:avLst/>
          </a:prstGeom>
          <a:solidFill>
            <a:schemeClr val="bg2"/>
          </a:solidFill>
          <a:ln w="19050">
            <a:solidFill>
              <a:srgbClr val="5A2781"/>
            </a:solidFill>
          </a:ln>
        </p:spPr>
        <p:txBody>
          <a:bodyPr wrap="square">
            <a:spAutoFit/>
          </a:bodyPr>
          <a:lstStyle/>
          <a:p>
            <a:r>
              <a:rPr lang="en-US" sz="2400" b="1" dirty="0"/>
              <a:t>Backseat driving – when you’re talking, your participant isn’t!</a:t>
            </a:r>
          </a:p>
        </p:txBody>
      </p:sp>
      <p:sp>
        <p:nvSpPr>
          <p:cNvPr id="7" name="TextBox 6">
            <a:extLst>
              <a:ext uri="{FF2B5EF4-FFF2-40B4-BE49-F238E27FC236}">
                <a16:creationId xmlns:a16="http://schemas.microsoft.com/office/drawing/2014/main" id="{67841704-AED7-6D82-9166-5ED45B7D61EB}"/>
              </a:ext>
            </a:extLst>
          </p:cNvPr>
          <p:cNvSpPr txBox="1"/>
          <p:nvPr/>
        </p:nvSpPr>
        <p:spPr>
          <a:xfrm>
            <a:off x="1209419" y="1328170"/>
            <a:ext cx="1394309" cy="584775"/>
          </a:xfrm>
          <a:prstGeom prst="rect">
            <a:avLst/>
          </a:prstGeom>
          <a:noFill/>
        </p:spPr>
        <p:txBody>
          <a:bodyPr wrap="square">
            <a:spAutoFit/>
          </a:bodyPr>
          <a:lstStyle/>
          <a:p>
            <a:r>
              <a:rPr lang="en-US" sz="3200" dirty="0">
                <a:latin typeface="Freestyle Script" panose="030804020302050B0404" pitchFamily="66" charset="0"/>
              </a:rPr>
              <a:t>You are…</a:t>
            </a:r>
            <a:endParaRPr lang="en-US" dirty="0">
              <a:latin typeface="Freestyle Script" panose="030804020302050B0404" pitchFamily="66" charset="0"/>
            </a:endParaRPr>
          </a:p>
        </p:txBody>
      </p:sp>
      <p:sp>
        <p:nvSpPr>
          <p:cNvPr id="8" name="TextBox 7">
            <a:extLst>
              <a:ext uri="{FF2B5EF4-FFF2-40B4-BE49-F238E27FC236}">
                <a16:creationId xmlns:a16="http://schemas.microsoft.com/office/drawing/2014/main" id="{E45ADA87-88C0-EA2C-6B8F-BE9E72DCDA12}"/>
              </a:ext>
            </a:extLst>
          </p:cNvPr>
          <p:cNvSpPr txBox="1"/>
          <p:nvPr/>
        </p:nvSpPr>
        <p:spPr>
          <a:xfrm>
            <a:off x="3697029" y="1328170"/>
            <a:ext cx="3714070" cy="584775"/>
          </a:xfrm>
          <a:prstGeom prst="rect">
            <a:avLst/>
          </a:prstGeom>
          <a:noFill/>
        </p:spPr>
        <p:txBody>
          <a:bodyPr wrap="square">
            <a:spAutoFit/>
          </a:bodyPr>
          <a:lstStyle/>
          <a:p>
            <a:r>
              <a:rPr lang="en-US" sz="3200" dirty="0">
                <a:latin typeface="Freestyle Script" panose="030804020302050B0404" pitchFamily="66" charset="0"/>
              </a:rPr>
              <a:t>Your challenge: </a:t>
            </a:r>
            <a:endParaRPr lang="en-US" dirty="0">
              <a:latin typeface="Freestyle Script" panose="030804020302050B0404" pitchFamily="66" charset="0"/>
            </a:endParaRPr>
          </a:p>
        </p:txBody>
      </p:sp>
    </p:spTree>
    <p:extLst>
      <p:ext uri="{BB962C8B-B14F-4D97-AF65-F5344CB8AC3E}">
        <p14:creationId xmlns:p14="http://schemas.microsoft.com/office/powerpoint/2010/main" val="145822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7565B8-5651-C650-656C-7D2E8C3448AF}"/>
              </a:ext>
            </a:extLst>
          </p:cNvPr>
          <p:cNvPicPr>
            <a:picLocks noChangeAspect="1"/>
          </p:cNvPicPr>
          <p:nvPr/>
        </p:nvPicPr>
        <p:blipFill rotWithShape="1">
          <a:blip r:embed="rId3">
            <a:alphaModFix amt="5000"/>
          </a:blip>
          <a:srcRect b="19339"/>
          <a:stretch/>
        </p:blipFill>
        <p:spPr>
          <a:xfrm>
            <a:off x="2463106" y="2866643"/>
            <a:ext cx="7646895" cy="6168064"/>
          </a:xfrm>
          <a:prstGeom prst="rect">
            <a:avLst/>
          </a:prstGeom>
        </p:spPr>
      </p:pic>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Listen</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25</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751013" y="3112275"/>
            <a:ext cx="11440987"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a:t>Pay attention to what they say, but also </a:t>
            </a:r>
            <a:r>
              <a:rPr lang="en-US" sz="2000" b="1" dirty="0"/>
              <a:t>tone and body language</a:t>
            </a:r>
            <a:r>
              <a:rPr lang="en-US" sz="2000" dirty="0"/>
              <a:t>; important to pick up on cues</a:t>
            </a:r>
          </a:p>
          <a:p>
            <a:pPr marL="285750" indent="-285750">
              <a:buFont typeface="Arial" panose="020B0604020202020204" pitchFamily="34" charset="0"/>
              <a:buChar char="•"/>
            </a:pPr>
            <a:r>
              <a:rPr lang="en-US" sz="2000" dirty="0"/>
              <a:t>Maintain focus </a:t>
            </a:r>
          </a:p>
          <a:p>
            <a:pPr marL="285750" indent="-285750">
              <a:buFont typeface="Arial" panose="020B0604020202020204" pitchFamily="34" charset="0"/>
              <a:buChar char="•"/>
            </a:pPr>
            <a:r>
              <a:rPr lang="en-US" sz="2000" dirty="0"/>
              <a:t>Treat participants with respect</a:t>
            </a:r>
          </a:p>
          <a:p>
            <a:pPr marL="285750" indent="-285750">
              <a:buFont typeface="Arial" panose="020B0604020202020204" pitchFamily="34" charset="0"/>
              <a:buChar char="•"/>
            </a:pPr>
            <a:r>
              <a:rPr lang="en-US" sz="2000" dirty="0"/>
              <a:t>Know when to follow up</a:t>
            </a:r>
          </a:p>
          <a:p>
            <a:pPr marL="285750" indent="-285750">
              <a:buFont typeface="Arial" panose="020B0604020202020204" pitchFamily="34" charset="0"/>
              <a:buChar char="•"/>
            </a:pPr>
            <a:r>
              <a:rPr lang="en-US" sz="2000" dirty="0"/>
              <a:t>Know when </a:t>
            </a:r>
            <a:r>
              <a:rPr lang="en-US" sz="2000" i="1" dirty="0"/>
              <a:t>not </a:t>
            </a:r>
            <a:r>
              <a:rPr lang="en-US" sz="2000" dirty="0"/>
              <a:t>to follow up</a:t>
            </a:r>
          </a:p>
          <a:p>
            <a:pPr marL="285750" indent="-285750">
              <a:buFont typeface="Arial" panose="020B0604020202020204" pitchFamily="34" charset="0"/>
              <a:buChar char="•"/>
            </a:pPr>
            <a:r>
              <a:rPr lang="en-US" sz="2000" dirty="0"/>
              <a:t>Use </a:t>
            </a:r>
            <a:r>
              <a:rPr lang="en-US" sz="2000" b="1" dirty="0"/>
              <a:t>neutral listening indicators</a:t>
            </a:r>
            <a:r>
              <a:rPr lang="en-US" sz="2000" dirty="0"/>
              <a:t>, such as “yeah,” “hmm,” or things like “tell me more” </a:t>
            </a:r>
          </a:p>
          <a:p>
            <a:pPr marL="285750" indent="-285750">
              <a:buFont typeface="Arial" panose="020B0604020202020204" pitchFamily="34" charset="0"/>
              <a:buChar char="•"/>
            </a:pPr>
            <a:r>
              <a:rPr lang="en-US" sz="2000" dirty="0"/>
              <a:t>Don’t react, but build rapport (balance!) </a:t>
            </a:r>
          </a:p>
          <a:p>
            <a:pPr marL="285750" indent="-285750">
              <a:buFont typeface="Arial" panose="020B0604020202020204" pitchFamily="34" charset="0"/>
              <a:buChar char="•"/>
            </a:pPr>
            <a:r>
              <a:rPr lang="en-US" sz="2000" dirty="0"/>
              <a:t>Avoid affirmation – an interview should </a:t>
            </a:r>
            <a:r>
              <a:rPr lang="en-US" sz="2000" u="sng" dirty="0"/>
              <a:t>never</a:t>
            </a:r>
            <a:r>
              <a:rPr lang="en-US" sz="2000" dirty="0"/>
              <a:t> feel like an evaluative experience, even a positive one </a:t>
            </a:r>
          </a:p>
          <a:p>
            <a:pPr marL="285750" indent="-285750">
              <a:buFont typeface="Arial" panose="020B0604020202020204" pitchFamily="34" charset="0"/>
              <a:buChar char="•"/>
            </a:pPr>
            <a:r>
              <a:rPr lang="en-US" sz="2000" dirty="0"/>
              <a:t>Your participant is the star – this is not </a:t>
            </a:r>
            <a:r>
              <a:rPr lang="en-US" sz="2000" i="1" dirty="0"/>
              <a:t>The You Show</a:t>
            </a:r>
          </a:p>
          <a:p>
            <a:pPr marL="285750" indent="-285750">
              <a:buFont typeface="Arial" panose="020B0604020202020204" pitchFamily="34" charset="0"/>
              <a:buChar char="•"/>
            </a:pPr>
            <a:r>
              <a:rPr lang="en-US" sz="2000" dirty="0"/>
              <a:t>Sometimes you don’t get to every question on your interview guide, and that’s okay </a:t>
            </a:r>
          </a:p>
        </p:txBody>
      </p:sp>
      <p:sp>
        <p:nvSpPr>
          <p:cNvPr id="2" name="TextBox 1">
            <a:extLst>
              <a:ext uri="{FF2B5EF4-FFF2-40B4-BE49-F238E27FC236}">
                <a16:creationId xmlns:a16="http://schemas.microsoft.com/office/drawing/2014/main" id="{631245DD-3C3B-1389-C91D-D8AC5543B97E}"/>
              </a:ext>
            </a:extLst>
          </p:cNvPr>
          <p:cNvSpPr txBox="1"/>
          <p:nvPr/>
        </p:nvSpPr>
        <p:spPr>
          <a:xfrm>
            <a:off x="751014" y="1843119"/>
            <a:ext cx="2311123" cy="461665"/>
          </a:xfrm>
          <a:prstGeom prst="rect">
            <a:avLst/>
          </a:prstGeom>
          <a:solidFill>
            <a:schemeClr val="bg2"/>
          </a:solidFill>
          <a:ln w="19050">
            <a:solidFill>
              <a:srgbClr val="5A2781"/>
            </a:solidFill>
          </a:ln>
        </p:spPr>
        <p:txBody>
          <a:bodyPr wrap="square">
            <a:spAutoFit/>
          </a:bodyPr>
          <a:lstStyle/>
          <a:p>
            <a:pPr algn="ctr"/>
            <a:r>
              <a:rPr lang="en-US" sz="2400" b="1" dirty="0"/>
              <a:t>…an introvert!</a:t>
            </a:r>
          </a:p>
        </p:txBody>
      </p:sp>
      <p:sp>
        <p:nvSpPr>
          <p:cNvPr id="3" name="TextBox 2">
            <a:extLst>
              <a:ext uri="{FF2B5EF4-FFF2-40B4-BE49-F238E27FC236}">
                <a16:creationId xmlns:a16="http://schemas.microsoft.com/office/drawing/2014/main" id="{A2B31930-7677-7F56-771A-190EE1BF5D3D}"/>
              </a:ext>
            </a:extLst>
          </p:cNvPr>
          <p:cNvSpPr txBox="1"/>
          <p:nvPr/>
        </p:nvSpPr>
        <p:spPr>
          <a:xfrm>
            <a:off x="751013" y="2477697"/>
            <a:ext cx="2311123" cy="461665"/>
          </a:xfrm>
          <a:prstGeom prst="rect">
            <a:avLst/>
          </a:prstGeom>
          <a:solidFill>
            <a:schemeClr val="bg2"/>
          </a:solidFill>
          <a:ln w="19050">
            <a:solidFill>
              <a:srgbClr val="5A2781"/>
            </a:solidFill>
          </a:ln>
        </p:spPr>
        <p:txBody>
          <a:bodyPr wrap="square">
            <a:spAutoFit/>
          </a:bodyPr>
          <a:lstStyle/>
          <a:p>
            <a:pPr algn="ctr"/>
            <a:r>
              <a:rPr lang="en-US" sz="2400" b="1" dirty="0"/>
              <a:t>…an extrovert!</a:t>
            </a:r>
          </a:p>
        </p:txBody>
      </p:sp>
      <p:sp>
        <p:nvSpPr>
          <p:cNvPr id="4" name="TextBox 3">
            <a:extLst>
              <a:ext uri="{FF2B5EF4-FFF2-40B4-BE49-F238E27FC236}">
                <a16:creationId xmlns:a16="http://schemas.microsoft.com/office/drawing/2014/main" id="{2D1BC43A-24EE-BC32-E272-1334D1C9BA5D}"/>
              </a:ext>
            </a:extLst>
          </p:cNvPr>
          <p:cNvSpPr txBox="1"/>
          <p:nvPr/>
        </p:nvSpPr>
        <p:spPr>
          <a:xfrm>
            <a:off x="3416443" y="1843118"/>
            <a:ext cx="7938194" cy="461665"/>
          </a:xfrm>
          <a:prstGeom prst="rect">
            <a:avLst/>
          </a:prstGeom>
          <a:solidFill>
            <a:schemeClr val="bg2"/>
          </a:solidFill>
          <a:ln w="19050">
            <a:solidFill>
              <a:srgbClr val="5A2781"/>
            </a:solidFill>
          </a:ln>
        </p:spPr>
        <p:txBody>
          <a:bodyPr wrap="square">
            <a:spAutoFit/>
          </a:bodyPr>
          <a:lstStyle/>
          <a:p>
            <a:r>
              <a:rPr lang="en-US" sz="2400" b="1" dirty="0"/>
              <a:t>Giving directions – it’s important to stay the course!</a:t>
            </a:r>
          </a:p>
        </p:txBody>
      </p:sp>
      <p:sp>
        <p:nvSpPr>
          <p:cNvPr id="5" name="TextBox 4">
            <a:extLst>
              <a:ext uri="{FF2B5EF4-FFF2-40B4-BE49-F238E27FC236}">
                <a16:creationId xmlns:a16="http://schemas.microsoft.com/office/drawing/2014/main" id="{4A580525-26CF-8BF8-8B80-EF9922A7B600}"/>
              </a:ext>
            </a:extLst>
          </p:cNvPr>
          <p:cNvSpPr txBox="1"/>
          <p:nvPr/>
        </p:nvSpPr>
        <p:spPr>
          <a:xfrm>
            <a:off x="3416442" y="2477697"/>
            <a:ext cx="7938195" cy="461665"/>
          </a:xfrm>
          <a:prstGeom prst="rect">
            <a:avLst/>
          </a:prstGeom>
          <a:solidFill>
            <a:schemeClr val="bg2"/>
          </a:solidFill>
          <a:ln w="19050">
            <a:solidFill>
              <a:srgbClr val="5A2781"/>
            </a:solidFill>
          </a:ln>
        </p:spPr>
        <p:txBody>
          <a:bodyPr wrap="square">
            <a:spAutoFit/>
          </a:bodyPr>
          <a:lstStyle/>
          <a:p>
            <a:r>
              <a:rPr lang="en-US" sz="2400" b="1" dirty="0"/>
              <a:t>Backseat driving – when you’re talking, your participant isn’t!</a:t>
            </a:r>
          </a:p>
        </p:txBody>
      </p:sp>
      <p:sp>
        <p:nvSpPr>
          <p:cNvPr id="7" name="TextBox 6">
            <a:extLst>
              <a:ext uri="{FF2B5EF4-FFF2-40B4-BE49-F238E27FC236}">
                <a16:creationId xmlns:a16="http://schemas.microsoft.com/office/drawing/2014/main" id="{67841704-AED7-6D82-9166-5ED45B7D61EB}"/>
              </a:ext>
            </a:extLst>
          </p:cNvPr>
          <p:cNvSpPr txBox="1"/>
          <p:nvPr/>
        </p:nvSpPr>
        <p:spPr>
          <a:xfrm>
            <a:off x="1209419" y="1328170"/>
            <a:ext cx="1394309" cy="584775"/>
          </a:xfrm>
          <a:prstGeom prst="rect">
            <a:avLst/>
          </a:prstGeom>
          <a:noFill/>
        </p:spPr>
        <p:txBody>
          <a:bodyPr wrap="square">
            <a:spAutoFit/>
          </a:bodyPr>
          <a:lstStyle/>
          <a:p>
            <a:r>
              <a:rPr lang="en-US" sz="3200" dirty="0">
                <a:latin typeface="Freestyle Script" panose="030804020302050B0404" pitchFamily="66" charset="0"/>
              </a:rPr>
              <a:t>You are…</a:t>
            </a:r>
            <a:endParaRPr lang="en-US" dirty="0">
              <a:latin typeface="Freestyle Script" panose="030804020302050B0404" pitchFamily="66" charset="0"/>
            </a:endParaRPr>
          </a:p>
        </p:txBody>
      </p:sp>
      <p:sp>
        <p:nvSpPr>
          <p:cNvPr id="8" name="TextBox 7">
            <a:extLst>
              <a:ext uri="{FF2B5EF4-FFF2-40B4-BE49-F238E27FC236}">
                <a16:creationId xmlns:a16="http://schemas.microsoft.com/office/drawing/2014/main" id="{E45ADA87-88C0-EA2C-6B8F-BE9E72DCDA12}"/>
              </a:ext>
            </a:extLst>
          </p:cNvPr>
          <p:cNvSpPr txBox="1"/>
          <p:nvPr/>
        </p:nvSpPr>
        <p:spPr>
          <a:xfrm>
            <a:off x="3697029" y="1328170"/>
            <a:ext cx="3714070" cy="584775"/>
          </a:xfrm>
          <a:prstGeom prst="rect">
            <a:avLst/>
          </a:prstGeom>
          <a:noFill/>
        </p:spPr>
        <p:txBody>
          <a:bodyPr wrap="square">
            <a:spAutoFit/>
          </a:bodyPr>
          <a:lstStyle/>
          <a:p>
            <a:r>
              <a:rPr lang="en-US" sz="3200" dirty="0">
                <a:latin typeface="Freestyle Script" panose="030804020302050B0404" pitchFamily="66" charset="0"/>
              </a:rPr>
              <a:t>Your challenge: </a:t>
            </a:r>
            <a:endParaRPr lang="en-US" dirty="0">
              <a:latin typeface="Freestyle Script" panose="030804020302050B0404" pitchFamily="66" charset="0"/>
            </a:endParaRPr>
          </a:p>
        </p:txBody>
      </p:sp>
    </p:spTree>
    <p:extLst>
      <p:ext uri="{BB962C8B-B14F-4D97-AF65-F5344CB8AC3E}">
        <p14:creationId xmlns:p14="http://schemas.microsoft.com/office/powerpoint/2010/main" val="2481741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325005"/>
            <a:ext cx="10248427" cy="923312"/>
          </a:xfrm>
        </p:spPr>
        <p:txBody>
          <a:bodyPr anchor="ctr">
            <a:normAutofit/>
          </a:bodyPr>
          <a:lstStyle/>
          <a:p>
            <a:pPr algn="l"/>
            <a:r>
              <a:rPr lang="en-US" sz="5400" dirty="0">
                <a:latin typeface="+mn-lt"/>
              </a:rPr>
              <a:t>Ask good questions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26</a:t>
            </a:fld>
            <a:endParaRPr lang="en-US" dirty="0">
              <a:solidFill>
                <a:schemeClr val="bg1"/>
              </a:solidFill>
            </a:endParaRPr>
          </a:p>
        </p:txBody>
      </p:sp>
      <p:graphicFrame>
        <p:nvGraphicFramePr>
          <p:cNvPr id="2" name="Table 4">
            <a:extLst>
              <a:ext uri="{FF2B5EF4-FFF2-40B4-BE49-F238E27FC236}">
                <a16:creationId xmlns:a16="http://schemas.microsoft.com/office/drawing/2014/main" id="{EAC08234-426B-CE4C-6C1B-1B489C8087C0}"/>
              </a:ext>
            </a:extLst>
          </p:cNvPr>
          <p:cNvGraphicFramePr>
            <a:graphicFrameLocks noGrp="1"/>
          </p:cNvGraphicFramePr>
          <p:nvPr>
            <p:extLst>
              <p:ext uri="{D42A27DB-BD31-4B8C-83A1-F6EECF244321}">
                <p14:modId xmlns:p14="http://schemas.microsoft.com/office/powerpoint/2010/main" val="2166816882"/>
              </p:ext>
            </p:extLst>
          </p:nvPr>
        </p:nvGraphicFramePr>
        <p:xfrm>
          <a:off x="459990" y="1248317"/>
          <a:ext cx="11138266" cy="5237480"/>
        </p:xfrm>
        <a:graphic>
          <a:graphicData uri="http://schemas.openxmlformats.org/drawingml/2006/table">
            <a:tbl>
              <a:tblPr firstRow="1" bandRow="1">
                <a:tableStyleId>{5C22544A-7EE6-4342-B048-85BDC9FD1C3A}</a:tableStyleId>
              </a:tblPr>
              <a:tblGrid>
                <a:gridCol w="2423887">
                  <a:extLst>
                    <a:ext uri="{9D8B030D-6E8A-4147-A177-3AD203B41FA5}">
                      <a16:colId xmlns:a16="http://schemas.microsoft.com/office/drawing/2014/main" val="3254691745"/>
                    </a:ext>
                  </a:extLst>
                </a:gridCol>
                <a:gridCol w="4272711">
                  <a:extLst>
                    <a:ext uri="{9D8B030D-6E8A-4147-A177-3AD203B41FA5}">
                      <a16:colId xmlns:a16="http://schemas.microsoft.com/office/drawing/2014/main" val="309661664"/>
                    </a:ext>
                  </a:extLst>
                </a:gridCol>
                <a:gridCol w="4441668">
                  <a:extLst>
                    <a:ext uri="{9D8B030D-6E8A-4147-A177-3AD203B41FA5}">
                      <a16:colId xmlns:a16="http://schemas.microsoft.com/office/drawing/2014/main" val="965365934"/>
                    </a:ext>
                  </a:extLst>
                </a:gridCol>
              </a:tblGrid>
              <a:tr h="370840">
                <a:tc>
                  <a:txBody>
                    <a:bodyPr/>
                    <a:lstStyle/>
                    <a:p>
                      <a:pPr algn="ctr"/>
                      <a:r>
                        <a:rPr lang="en-US" dirty="0"/>
                        <a:t>Strategy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Dos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Don’ts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562422370"/>
                  </a:ext>
                </a:extLst>
              </a:tr>
              <a:tr h="0">
                <a:tc>
                  <a:txBody>
                    <a:bodyPr/>
                    <a:lstStyle/>
                    <a:p>
                      <a:endParaRPr lang="en-US" sz="1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275140"/>
                  </a:ext>
                </a:extLst>
              </a:tr>
              <a:tr h="0">
                <a:tc>
                  <a:txBody>
                    <a:bodyPr/>
                    <a:lstStyle/>
                    <a:p>
                      <a:endParaRPr lang="en-US" sz="1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dirty="0"/>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869110"/>
                  </a:ext>
                </a:extLst>
              </a:tr>
              <a:tr h="370840">
                <a:tc>
                  <a:txBody>
                    <a:bodyPr/>
                    <a:lstStyle/>
                    <a:p>
                      <a:pPr algn="l"/>
                      <a:r>
                        <a:rPr lang="en-US" sz="1700" dirty="0"/>
                        <a:t>Ask for elaboration</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“Tell me more”</a:t>
                      </a:r>
                    </a:p>
                    <a:p>
                      <a:r>
                        <a:rPr lang="en-US" sz="1700" dirty="0"/>
                        <a:t>“Say more about that”</a:t>
                      </a:r>
                    </a:p>
                    <a:p>
                      <a:r>
                        <a:rPr lang="en-US" sz="1700" dirty="0"/>
                        <a:t>“What was that like?” </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“Why do you think that?” </a:t>
                      </a:r>
                    </a:p>
                    <a:p>
                      <a:r>
                        <a:rPr lang="en-US" sz="1700" dirty="0"/>
                        <a:t>“What makes you say that?” </a:t>
                      </a:r>
                    </a:p>
                    <a:p>
                      <a:r>
                        <a:rPr lang="en-US" sz="1700" dirty="0"/>
                        <a:t>Also, don’t just ask to be nosy</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1655203"/>
                  </a:ext>
                </a:extLst>
              </a:tr>
              <a:tr h="0">
                <a:tc>
                  <a:txBody>
                    <a:bodyPr/>
                    <a:lstStyle/>
                    <a:p>
                      <a:pPr algn="l"/>
                      <a:endParaRPr lang="en-US"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5769506"/>
                  </a:ext>
                </a:extLst>
              </a:tr>
              <a:tr h="370840">
                <a:tc>
                  <a:txBody>
                    <a:bodyPr/>
                    <a:lstStyle/>
                    <a:p>
                      <a:pPr algn="l"/>
                      <a:r>
                        <a:rPr lang="en-US" sz="1700" dirty="0"/>
                        <a:t>Leave questions open-ended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1700" dirty="0"/>
                        <a:t>“How was that for you?”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1700" dirty="0"/>
                        <a:t>“Was that hard for you?” </a:t>
                      </a:r>
                    </a:p>
                    <a:p>
                      <a:r>
                        <a:rPr lang="en-US" sz="1700" dirty="0">
                          <a:sym typeface="Wingdings" panose="05000000000000000000" pitchFamily="2" charset="2"/>
                        </a:rPr>
                        <a:t> </a:t>
                      </a:r>
                      <a:r>
                        <a:rPr lang="en-US" sz="1700" dirty="0"/>
                        <a:t>Don’t ask “leading questions,” which imply a correct answer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06647914"/>
                  </a:ext>
                </a:extLst>
              </a:tr>
              <a:tr h="0">
                <a:tc>
                  <a:txBody>
                    <a:bodyPr/>
                    <a:lstStyle/>
                    <a:p>
                      <a:pPr algn="l"/>
                      <a:endParaRPr lang="en-US" sz="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3053461"/>
                  </a:ext>
                </a:extLst>
              </a:tr>
              <a:tr h="370840">
                <a:tc>
                  <a:txBody>
                    <a:bodyPr/>
                    <a:lstStyle/>
                    <a:p>
                      <a:pPr algn="l"/>
                      <a:r>
                        <a:rPr lang="en-US" sz="1700" dirty="0"/>
                        <a:t>Position the participant as the expert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700" dirty="0"/>
                        <a:t>Mirror the participant’s language – if they say they were “going to school,” that could mean they were actively attending class </a:t>
                      </a:r>
                      <a:r>
                        <a:rPr lang="en-US" sz="1700" i="1" dirty="0"/>
                        <a:t>or </a:t>
                      </a:r>
                      <a:r>
                        <a:rPr lang="en-US" sz="1700" i="0" dirty="0"/>
                        <a:t>they were enrolled but not attending</a:t>
                      </a:r>
                      <a:endParaRPr lang="en-US" sz="1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700" dirty="0"/>
                        <a:t>Don’t take your own knowledge for granted</a:t>
                      </a:r>
                    </a:p>
                    <a:p>
                      <a:r>
                        <a:rPr lang="en-US" sz="1700" dirty="0"/>
                        <a:t>Don’t assume the participant’s answer</a:t>
                      </a:r>
                    </a:p>
                    <a:p>
                      <a:r>
                        <a:rPr lang="en-US" sz="1700" dirty="0"/>
                        <a:t>Don’t over-extrapolate from the participant’s answer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32137853"/>
                  </a:ext>
                </a:extLst>
              </a:tr>
              <a:tr h="0">
                <a:tc>
                  <a:txBody>
                    <a:bodyPr/>
                    <a:lstStyle/>
                    <a:p>
                      <a:pPr algn="l"/>
                      <a:endParaRPr lang="en-US" sz="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1863295"/>
                  </a:ext>
                </a:extLst>
              </a:tr>
              <a:tr h="370840">
                <a:tc>
                  <a:txBody>
                    <a:bodyPr/>
                    <a:lstStyle/>
                    <a:p>
                      <a:pPr algn="l"/>
                      <a:r>
                        <a:rPr lang="en-US" sz="1700" dirty="0"/>
                        <a:t>Empathize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700" dirty="0"/>
                        <a:t>“We can take a pause”</a:t>
                      </a:r>
                    </a:p>
                    <a:p>
                      <a:r>
                        <a:rPr lang="en-US" sz="1700" dirty="0"/>
                        <a:t>If the participant is struggling, it’s okay to say “That must have been hard” </a:t>
                      </a:r>
                    </a:p>
                    <a:p>
                      <a:r>
                        <a:rPr lang="en-US" sz="1700" dirty="0"/>
                        <a:t>Try to generally match their energy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700" dirty="0"/>
                        <a:t>Don’t barrel ahead with your interview guide if the participant is struggling</a:t>
                      </a:r>
                    </a:p>
                    <a:p>
                      <a:r>
                        <a:rPr lang="en-US" sz="1700" dirty="0"/>
                        <a:t>Don’t badger them to answer – it’s not an interrogation!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94596119"/>
                  </a:ext>
                </a:extLst>
              </a:tr>
            </a:tbl>
          </a:graphicData>
        </a:graphic>
      </p:graphicFrame>
    </p:spTree>
    <p:extLst>
      <p:ext uri="{BB962C8B-B14F-4D97-AF65-F5344CB8AC3E}">
        <p14:creationId xmlns:p14="http://schemas.microsoft.com/office/powerpoint/2010/main" val="2861671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Maintain rapport</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27</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598257" cy="584775"/>
          </a:xfrm>
          <a:prstGeom prst="rect">
            <a:avLst/>
          </a:prstGeom>
          <a:noFill/>
        </p:spPr>
        <p:txBody>
          <a:bodyPr wrap="square" rtlCol="0">
            <a:spAutoFit/>
          </a:bodyPr>
          <a:lstStyle/>
          <a:p>
            <a:pPr marL="285750" indent="-285750">
              <a:buFont typeface="Arial" panose="020B0604020202020204" pitchFamily="34" charset="0"/>
              <a:buChar char="•"/>
            </a:pPr>
            <a:r>
              <a:rPr lang="en-US" sz="3200" b="1" dirty="0"/>
              <a:t>Your whole job is to collect data without harming your participant </a:t>
            </a:r>
          </a:p>
        </p:txBody>
      </p:sp>
    </p:spTree>
    <p:extLst>
      <p:ext uri="{BB962C8B-B14F-4D97-AF65-F5344CB8AC3E}">
        <p14:creationId xmlns:p14="http://schemas.microsoft.com/office/powerpoint/2010/main" val="1757665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Maintain rapport</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28</a:t>
            </a:fld>
            <a:endParaRPr lang="en-US" dirty="0">
              <a:solidFill>
                <a:schemeClr val="bg1"/>
              </a:solidFill>
            </a:endParaRPr>
          </a:p>
        </p:txBody>
      </p:sp>
      <p:sp>
        <p:nvSpPr>
          <p:cNvPr id="3" name="TextBox 2">
            <a:extLst>
              <a:ext uri="{FF2B5EF4-FFF2-40B4-BE49-F238E27FC236}">
                <a16:creationId xmlns:a16="http://schemas.microsoft.com/office/drawing/2014/main" id="{20512C4A-B3F8-E477-4F43-36A46DCA1336}"/>
              </a:ext>
            </a:extLst>
          </p:cNvPr>
          <p:cNvSpPr txBox="1"/>
          <p:nvPr/>
        </p:nvSpPr>
        <p:spPr>
          <a:xfrm>
            <a:off x="1050053" y="4986361"/>
            <a:ext cx="2434213" cy="646331"/>
          </a:xfrm>
          <a:prstGeom prst="rect">
            <a:avLst/>
          </a:prstGeom>
          <a:noFill/>
        </p:spPr>
        <p:txBody>
          <a:bodyPr wrap="square">
            <a:spAutoFit/>
          </a:bodyPr>
          <a:lstStyle/>
          <a:p>
            <a:pPr algn="ctr"/>
            <a:r>
              <a:rPr lang="en-US" sz="1800" dirty="0"/>
              <a:t>If something is difficult to discuss, empathize</a:t>
            </a:r>
          </a:p>
        </p:txBody>
      </p:sp>
      <p:sp>
        <p:nvSpPr>
          <p:cNvPr id="4" name="TextBox 3">
            <a:extLst>
              <a:ext uri="{FF2B5EF4-FFF2-40B4-BE49-F238E27FC236}">
                <a16:creationId xmlns:a16="http://schemas.microsoft.com/office/drawing/2014/main" id="{3FA0E8EE-7326-28BD-FD73-42D2D9D0DFF7}"/>
              </a:ext>
            </a:extLst>
          </p:cNvPr>
          <p:cNvSpPr txBox="1"/>
          <p:nvPr/>
        </p:nvSpPr>
        <p:spPr>
          <a:xfrm>
            <a:off x="4713122" y="5058874"/>
            <a:ext cx="3345656" cy="923330"/>
          </a:xfrm>
          <a:prstGeom prst="rect">
            <a:avLst/>
          </a:prstGeom>
          <a:noFill/>
        </p:spPr>
        <p:txBody>
          <a:bodyPr wrap="square">
            <a:spAutoFit/>
          </a:bodyPr>
          <a:lstStyle/>
          <a:p>
            <a:pPr algn="ctr"/>
            <a:r>
              <a:rPr lang="en-US" sz="1800" i="1" dirty="0"/>
              <a:t>Never </a:t>
            </a:r>
            <a:r>
              <a:rPr lang="en-US" sz="1800" dirty="0"/>
              <a:t>push your participant to answer a question – they can always choose to not answer</a:t>
            </a:r>
          </a:p>
        </p:txBody>
      </p:sp>
      <p:sp>
        <p:nvSpPr>
          <p:cNvPr id="5" name="TextBox 4">
            <a:extLst>
              <a:ext uri="{FF2B5EF4-FFF2-40B4-BE49-F238E27FC236}">
                <a16:creationId xmlns:a16="http://schemas.microsoft.com/office/drawing/2014/main" id="{DDF9A0EB-E8B9-7015-2321-4B05CB8434D8}"/>
              </a:ext>
            </a:extLst>
          </p:cNvPr>
          <p:cNvSpPr txBox="1"/>
          <p:nvPr/>
        </p:nvSpPr>
        <p:spPr>
          <a:xfrm>
            <a:off x="5032220" y="3042953"/>
            <a:ext cx="2707460" cy="1200329"/>
          </a:xfrm>
          <a:prstGeom prst="rect">
            <a:avLst/>
          </a:prstGeom>
          <a:noFill/>
        </p:spPr>
        <p:txBody>
          <a:bodyPr wrap="square">
            <a:spAutoFit/>
          </a:bodyPr>
          <a:lstStyle/>
          <a:p>
            <a:pPr algn="ctr"/>
            <a:r>
              <a:rPr lang="en-US" sz="1800" dirty="0"/>
              <a:t>Don’t take a side, especially not against the participant – even if you don’t agree with them</a:t>
            </a:r>
          </a:p>
        </p:txBody>
      </p:sp>
      <p:sp>
        <p:nvSpPr>
          <p:cNvPr id="7" name="TextBox 6">
            <a:extLst>
              <a:ext uri="{FF2B5EF4-FFF2-40B4-BE49-F238E27FC236}">
                <a16:creationId xmlns:a16="http://schemas.microsoft.com/office/drawing/2014/main" id="{40B75265-9C96-5022-3126-8AC1FE8A9BD8}"/>
              </a:ext>
            </a:extLst>
          </p:cNvPr>
          <p:cNvSpPr txBox="1"/>
          <p:nvPr/>
        </p:nvSpPr>
        <p:spPr>
          <a:xfrm>
            <a:off x="740230" y="3273786"/>
            <a:ext cx="3053861" cy="369332"/>
          </a:xfrm>
          <a:prstGeom prst="rect">
            <a:avLst/>
          </a:prstGeom>
          <a:noFill/>
        </p:spPr>
        <p:txBody>
          <a:bodyPr wrap="square">
            <a:spAutoFit/>
          </a:bodyPr>
          <a:lstStyle/>
          <a:p>
            <a:pPr algn="ctr"/>
            <a:r>
              <a:rPr lang="en-US" sz="1800" dirty="0"/>
              <a:t>Treat participants with respect</a:t>
            </a:r>
          </a:p>
        </p:txBody>
      </p:sp>
      <p:sp>
        <p:nvSpPr>
          <p:cNvPr id="9" name="TextBox 8">
            <a:extLst>
              <a:ext uri="{FF2B5EF4-FFF2-40B4-BE49-F238E27FC236}">
                <a16:creationId xmlns:a16="http://schemas.microsoft.com/office/drawing/2014/main" id="{28255287-A8ED-83D9-5CA1-34EA722B6801}"/>
              </a:ext>
            </a:extLst>
          </p:cNvPr>
          <p:cNvSpPr txBox="1"/>
          <p:nvPr/>
        </p:nvSpPr>
        <p:spPr>
          <a:xfrm>
            <a:off x="8407959" y="4086298"/>
            <a:ext cx="3248129" cy="646331"/>
          </a:xfrm>
          <a:prstGeom prst="rect">
            <a:avLst/>
          </a:prstGeom>
          <a:noFill/>
        </p:spPr>
        <p:txBody>
          <a:bodyPr wrap="square">
            <a:spAutoFit/>
          </a:bodyPr>
          <a:lstStyle/>
          <a:p>
            <a:pPr algn="ctr"/>
            <a:r>
              <a:rPr lang="en-US" dirty="0"/>
              <a:t>P</a:t>
            </a:r>
            <a:r>
              <a:rPr lang="en-US" sz="1800" dirty="0"/>
              <a:t>rotect your participant, and protect the integrity of your data </a:t>
            </a:r>
            <a:endParaRPr lang="en-US" dirty="0"/>
          </a:p>
        </p:txBody>
      </p:sp>
      <p:sp>
        <p:nvSpPr>
          <p:cNvPr id="10" name="TextBox 9">
            <a:extLst>
              <a:ext uri="{FF2B5EF4-FFF2-40B4-BE49-F238E27FC236}">
                <a16:creationId xmlns:a16="http://schemas.microsoft.com/office/drawing/2014/main" id="{73471FEF-0DFF-2234-3767-82DF6E95336F}"/>
              </a:ext>
            </a:extLst>
          </p:cNvPr>
          <p:cNvSpPr txBox="1"/>
          <p:nvPr/>
        </p:nvSpPr>
        <p:spPr>
          <a:xfrm>
            <a:off x="593743" y="1724297"/>
            <a:ext cx="11598257" cy="584775"/>
          </a:xfrm>
          <a:prstGeom prst="rect">
            <a:avLst/>
          </a:prstGeom>
          <a:noFill/>
        </p:spPr>
        <p:txBody>
          <a:bodyPr wrap="square" rtlCol="0">
            <a:spAutoFit/>
          </a:bodyPr>
          <a:lstStyle/>
          <a:p>
            <a:pPr marL="285750" indent="-285750">
              <a:buFont typeface="Arial" panose="020B0604020202020204" pitchFamily="34" charset="0"/>
              <a:buChar char="•"/>
            </a:pPr>
            <a:r>
              <a:rPr lang="en-US" sz="3200" b="1" dirty="0"/>
              <a:t>Your whole job is to collect data without harming your participant </a:t>
            </a:r>
          </a:p>
        </p:txBody>
      </p:sp>
      <p:pic>
        <p:nvPicPr>
          <p:cNvPr id="14" name="Graphic 13" descr="Medieval Armor with solid fill">
            <a:extLst>
              <a:ext uri="{FF2B5EF4-FFF2-40B4-BE49-F238E27FC236}">
                <a16:creationId xmlns:a16="http://schemas.microsoft.com/office/drawing/2014/main" id="{C72558F3-32F6-AAFD-B879-6320164ADB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74823" y="3001252"/>
            <a:ext cx="914400" cy="914400"/>
          </a:xfrm>
          <a:prstGeom prst="rect">
            <a:avLst/>
          </a:prstGeom>
        </p:spPr>
      </p:pic>
      <p:pic>
        <p:nvPicPr>
          <p:cNvPr id="16" name="Graphic 15" descr="Badge Heart outline">
            <a:extLst>
              <a:ext uri="{FF2B5EF4-FFF2-40B4-BE49-F238E27FC236}">
                <a16:creationId xmlns:a16="http://schemas.microsoft.com/office/drawing/2014/main" id="{5441D417-6FCE-6A1C-78AD-11E2011FA77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9959" y="4013679"/>
            <a:ext cx="914400" cy="914400"/>
          </a:xfrm>
          <a:prstGeom prst="rect">
            <a:avLst/>
          </a:prstGeom>
        </p:spPr>
      </p:pic>
      <p:pic>
        <p:nvPicPr>
          <p:cNvPr id="25" name="Picture 24">
            <a:extLst>
              <a:ext uri="{FF2B5EF4-FFF2-40B4-BE49-F238E27FC236}">
                <a16:creationId xmlns:a16="http://schemas.microsoft.com/office/drawing/2014/main" id="{74650A42-E4AE-4B9B-893E-E2348082B45A}"/>
              </a:ext>
            </a:extLst>
          </p:cNvPr>
          <p:cNvPicPr>
            <a:picLocks noChangeAspect="1"/>
          </p:cNvPicPr>
          <p:nvPr/>
        </p:nvPicPr>
        <p:blipFill rotWithShape="1">
          <a:blip r:embed="rId7"/>
          <a:srcRect b="16949"/>
          <a:stretch/>
        </p:blipFill>
        <p:spPr>
          <a:xfrm>
            <a:off x="6113192" y="4454294"/>
            <a:ext cx="722016" cy="599643"/>
          </a:xfrm>
          <a:prstGeom prst="rect">
            <a:avLst/>
          </a:prstGeom>
        </p:spPr>
      </p:pic>
      <p:pic>
        <p:nvPicPr>
          <p:cNvPr id="27" name="Picture 26">
            <a:extLst>
              <a:ext uri="{FF2B5EF4-FFF2-40B4-BE49-F238E27FC236}">
                <a16:creationId xmlns:a16="http://schemas.microsoft.com/office/drawing/2014/main" id="{54CBF67F-F729-4124-F965-E594112CC28A}"/>
              </a:ext>
            </a:extLst>
          </p:cNvPr>
          <p:cNvPicPr>
            <a:picLocks noChangeAspect="1"/>
          </p:cNvPicPr>
          <p:nvPr/>
        </p:nvPicPr>
        <p:blipFill rotWithShape="1">
          <a:blip r:embed="rId8"/>
          <a:srcRect b="33203"/>
          <a:stretch/>
        </p:blipFill>
        <p:spPr>
          <a:xfrm>
            <a:off x="1576023" y="2350473"/>
            <a:ext cx="1382271" cy="923313"/>
          </a:xfrm>
          <a:prstGeom prst="rect">
            <a:avLst/>
          </a:prstGeom>
        </p:spPr>
      </p:pic>
      <p:pic>
        <p:nvPicPr>
          <p:cNvPr id="29" name="Picture 28">
            <a:extLst>
              <a:ext uri="{FF2B5EF4-FFF2-40B4-BE49-F238E27FC236}">
                <a16:creationId xmlns:a16="http://schemas.microsoft.com/office/drawing/2014/main" id="{A6553C93-1959-4B7D-2799-DA78EC5DA38D}"/>
              </a:ext>
            </a:extLst>
          </p:cNvPr>
          <p:cNvPicPr>
            <a:picLocks noChangeAspect="1"/>
          </p:cNvPicPr>
          <p:nvPr/>
        </p:nvPicPr>
        <p:blipFill rotWithShape="1">
          <a:blip r:embed="rId9"/>
          <a:srcRect b="16949"/>
          <a:stretch/>
        </p:blipFill>
        <p:spPr>
          <a:xfrm>
            <a:off x="6002968" y="2360409"/>
            <a:ext cx="765964" cy="636143"/>
          </a:xfrm>
          <a:prstGeom prst="rect">
            <a:avLst/>
          </a:prstGeom>
        </p:spPr>
      </p:pic>
    </p:spTree>
    <p:extLst>
      <p:ext uri="{BB962C8B-B14F-4D97-AF65-F5344CB8AC3E}">
        <p14:creationId xmlns:p14="http://schemas.microsoft.com/office/powerpoint/2010/main" val="475095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Maintain rapport? On positionality</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29</a:t>
            </a:fld>
            <a:endParaRPr lang="en-US" dirty="0">
              <a:solidFill>
                <a:schemeClr val="bg1"/>
              </a:solidFill>
            </a:endParaRPr>
          </a:p>
        </p:txBody>
      </p:sp>
      <p:sp>
        <p:nvSpPr>
          <p:cNvPr id="3" name="TextBox 2">
            <a:extLst>
              <a:ext uri="{FF2B5EF4-FFF2-40B4-BE49-F238E27FC236}">
                <a16:creationId xmlns:a16="http://schemas.microsoft.com/office/drawing/2014/main" id="{7584BD54-A24D-1093-0B79-E8953B35E954}"/>
              </a:ext>
            </a:extLst>
          </p:cNvPr>
          <p:cNvSpPr txBox="1"/>
          <p:nvPr/>
        </p:nvSpPr>
        <p:spPr>
          <a:xfrm>
            <a:off x="593743" y="1751260"/>
            <a:ext cx="8861755" cy="523220"/>
          </a:xfrm>
          <a:prstGeom prst="rect">
            <a:avLst/>
          </a:prstGeom>
          <a:noFill/>
        </p:spPr>
        <p:txBody>
          <a:bodyPr wrap="square">
            <a:spAutoFit/>
          </a:bodyPr>
          <a:lstStyle/>
          <a:p>
            <a:r>
              <a:rPr lang="en-US" sz="2800" dirty="0"/>
              <a:t>Interviewers impact what gets said during the interview.  </a:t>
            </a:r>
          </a:p>
        </p:txBody>
      </p:sp>
      <p:sp>
        <p:nvSpPr>
          <p:cNvPr id="6" name="TextBox 5">
            <a:extLst>
              <a:ext uri="{FF2B5EF4-FFF2-40B4-BE49-F238E27FC236}">
                <a16:creationId xmlns:a16="http://schemas.microsoft.com/office/drawing/2014/main" id="{6497D3FF-E388-3A1A-68E1-1E4F3A442E1D}"/>
              </a:ext>
            </a:extLst>
          </p:cNvPr>
          <p:cNvSpPr txBox="1"/>
          <p:nvPr/>
        </p:nvSpPr>
        <p:spPr>
          <a:xfrm>
            <a:off x="1566376" y="2460205"/>
            <a:ext cx="3135850" cy="523220"/>
          </a:xfrm>
          <a:prstGeom prst="rect">
            <a:avLst/>
          </a:prstGeom>
          <a:noFill/>
        </p:spPr>
        <p:txBody>
          <a:bodyPr wrap="square">
            <a:spAutoFit/>
          </a:bodyPr>
          <a:lstStyle/>
          <a:p>
            <a:pPr algn="ctr"/>
            <a:r>
              <a:rPr lang="en-US" sz="2800" b="1" dirty="0">
                <a:latin typeface="Lucida Handwriting" panose="03010101010101010101" pitchFamily="66" charset="0"/>
              </a:rPr>
              <a:t>Interviewers</a:t>
            </a:r>
            <a:endParaRPr lang="en-US" sz="1600" b="1" dirty="0">
              <a:latin typeface="Lucida Handwriting" panose="03010101010101010101" pitchFamily="66" charset="0"/>
            </a:endParaRPr>
          </a:p>
        </p:txBody>
      </p:sp>
      <p:sp>
        <p:nvSpPr>
          <p:cNvPr id="7" name="TextBox 6">
            <a:extLst>
              <a:ext uri="{FF2B5EF4-FFF2-40B4-BE49-F238E27FC236}">
                <a16:creationId xmlns:a16="http://schemas.microsoft.com/office/drawing/2014/main" id="{6D6B878A-3BD3-9897-FAB5-7B6FB431047E}"/>
              </a:ext>
            </a:extLst>
          </p:cNvPr>
          <p:cNvSpPr txBox="1"/>
          <p:nvPr/>
        </p:nvSpPr>
        <p:spPr>
          <a:xfrm>
            <a:off x="7043957" y="2460205"/>
            <a:ext cx="3135850" cy="523220"/>
          </a:xfrm>
          <a:prstGeom prst="rect">
            <a:avLst/>
          </a:prstGeom>
          <a:noFill/>
        </p:spPr>
        <p:txBody>
          <a:bodyPr wrap="square">
            <a:spAutoFit/>
          </a:bodyPr>
          <a:lstStyle/>
          <a:p>
            <a:pPr algn="ctr"/>
            <a:r>
              <a:rPr lang="en-US" sz="2800" b="1" dirty="0">
                <a:latin typeface="Lucida Handwriting" panose="03010101010101010101" pitchFamily="66" charset="0"/>
              </a:rPr>
              <a:t>Participants</a:t>
            </a:r>
            <a:endParaRPr lang="en-US" sz="1600" b="1" dirty="0">
              <a:latin typeface="Lucida Handwriting" panose="03010101010101010101" pitchFamily="66" charset="0"/>
            </a:endParaRPr>
          </a:p>
        </p:txBody>
      </p:sp>
      <p:sp>
        <p:nvSpPr>
          <p:cNvPr id="8" name="TextBox 7">
            <a:extLst>
              <a:ext uri="{FF2B5EF4-FFF2-40B4-BE49-F238E27FC236}">
                <a16:creationId xmlns:a16="http://schemas.microsoft.com/office/drawing/2014/main" id="{2A852102-B485-584C-4884-6B707DC0FD56}"/>
              </a:ext>
            </a:extLst>
          </p:cNvPr>
          <p:cNvSpPr txBox="1"/>
          <p:nvPr/>
        </p:nvSpPr>
        <p:spPr>
          <a:xfrm>
            <a:off x="593743" y="3084078"/>
            <a:ext cx="5081116"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Ask for elaboration at different points and in different ways</a:t>
            </a:r>
          </a:p>
          <a:p>
            <a:pPr marL="285750" indent="-285750">
              <a:buFont typeface="Arial" panose="020B0604020202020204" pitchFamily="34" charset="0"/>
              <a:buChar char="•"/>
            </a:pPr>
            <a:r>
              <a:rPr lang="en-US" sz="2800" dirty="0"/>
              <a:t>Have different dispositions</a:t>
            </a:r>
          </a:p>
          <a:p>
            <a:pPr marL="285750" indent="-285750">
              <a:buFont typeface="Arial" panose="020B0604020202020204" pitchFamily="34" charset="0"/>
              <a:buChar char="•"/>
            </a:pPr>
            <a:r>
              <a:rPr lang="en-US" sz="2800" dirty="0"/>
              <a:t>Answer participants’ questions differently </a:t>
            </a:r>
          </a:p>
          <a:p>
            <a:pPr marL="285750" indent="-285750">
              <a:buFont typeface="Arial" panose="020B0604020202020204" pitchFamily="34" charset="0"/>
              <a:buChar char="•"/>
            </a:pPr>
            <a:r>
              <a:rPr lang="en-US" sz="2800" dirty="0"/>
              <a:t>Have their own interests and curiosities </a:t>
            </a:r>
          </a:p>
        </p:txBody>
      </p:sp>
      <p:sp>
        <p:nvSpPr>
          <p:cNvPr id="9" name="TextBox 8">
            <a:extLst>
              <a:ext uri="{FF2B5EF4-FFF2-40B4-BE49-F238E27FC236}">
                <a16:creationId xmlns:a16="http://schemas.microsoft.com/office/drawing/2014/main" id="{917EF914-AFE8-CB98-9EFB-EE492D8FAC5E}"/>
              </a:ext>
            </a:extLst>
          </p:cNvPr>
          <p:cNvSpPr txBox="1"/>
          <p:nvPr/>
        </p:nvSpPr>
        <p:spPr>
          <a:xfrm>
            <a:off x="5851935" y="3084078"/>
            <a:ext cx="6340065"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Ask questions of their own</a:t>
            </a:r>
          </a:p>
          <a:p>
            <a:pPr marL="285750" indent="-285750">
              <a:buFont typeface="Arial" panose="020B0604020202020204" pitchFamily="34" charset="0"/>
              <a:buChar char="•"/>
            </a:pPr>
            <a:r>
              <a:rPr lang="en-US" sz="2800" dirty="0"/>
              <a:t>May be more or less willing to share with someone from a specific background, especially on a sensitive or controversial topic</a:t>
            </a:r>
          </a:p>
          <a:p>
            <a:pPr marL="285750" indent="-285750">
              <a:buFont typeface="Arial" panose="020B0604020202020204" pitchFamily="34" charset="0"/>
              <a:buChar char="•"/>
            </a:pPr>
            <a:r>
              <a:rPr lang="en-US" sz="2800" dirty="0"/>
              <a:t>Make different assumptions about the interviewer and the project’s intentions</a:t>
            </a:r>
          </a:p>
        </p:txBody>
      </p:sp>
    </p:spTree>
    <p:extLst>
      <p:ext uri="{BB962C8B-B14F-4D97-AF65-F5344CB8AC3E}">
        <p14:creationId xmlns:p14="http://schemas.microsoft.com/office/powerpoint/2010/main" val="2208044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30</a:t>
            </a:fld>
            <a:endParaRPr lang="en-US" dirty="0">
              <a:solidFill>
                <a:schemeClr val="bg1"/>
              </a:solidFill>
            </a:endParaRPr>
          </a:p>
        </p:txBody>
      </p:sp>
      <p:sp>
        <p:nvSpPr>
          <p:cNvPr id="3" name="TextBox 2">
            <a:extLst>
              <a:ext uri="{FF2B5EF4-FFF2-40B4-BE49-F238E27FC236}">
                <a16:creationId xmlns:a16="http://schemas.microsoft.com/office/drawing/2014/main" id="{7584BD54-A24D-1093-0B79-E8953B35E954}"/>
              </a:ext>
            </a:extLst>
          </p:cNvPr>
          <p:cNvSpPr txBox="1"/>
          <p:nvPr/>
        </p:nvSpPr>
        <p:spPr>
          <a:xfrm>
            <a:off x="645862" y="1508482"/>
            <a:ext cx="10760067" cy="3170099"/>
          </a:xfrm>
          <a:prstGeom prst="rect">
            <a:avLst/>
          </a:prstGeom>
          <a:noFill/>
        </p:spPr>
        <p:txBody>
          <a:bodyPr wrap="square">
            <a:spAutoFit/>
          </a:bodyPr>
          <a:lstStyle/>
          <a:p>
            <a:r>
              <a:rPr lang="en-US" sz="4000" dirty="0">
                <a:latin typeface="Aharoni" panose="02010803020104030203" pitchFamily="2" charset="-79"/>
                <a:cs typeface="Aharoni" panose="02010803020104030203" pitchFamily="2" charset="-79"/>
              </a:rPr>
              <a:t>Researchers embarking on a qualitative interview project, with a subject that is sensitive in nature, should keep in mind their own abilities to listen to stories that may be difficult to hear. </a:t>
            </a:r>
          </a:p>
        </p:txBody>
      </p:sp>
    </p:spTree>
    <p:extLst>
      <p:ext uri="{BB962C8B-B14F-4D97-AF65-F5344CB8AC3E}">
        <p14:creationId xmlns:p14="http://schemas.microsoft.com/office/powerpoint/2010/main" val="4095672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31</a:t>
            </a:fld>
            <a:endParaRPr lang="en-US" dirty="0">
              <a:solidFill>
                <a:schemeClr val="bg1"/>
              </a:solidFill>
            </a:endParaRPr>
          </a:p>
        </p:txBody>
      </p:sp>
      <p:graphicFrame>
        <p:nvGraphicFramePr>
          <p:cNvPr id="4" name="Diagram 3">
            <a:extLst>
              <a:ext uri="{FF2B5EF4-FFF2-40B4-BE49-F238E27FC236}">
                <a16:creationId xmlns:a16="http://schemas.microsoft.com/office/drawing/2014/main" id="{DA807872-5269-838D-CD4A-1BF08E0C9E5C}"/>
              </a:ext>
            </a:extLst>
          </p:cNvPr>
          <p:cNvGraphicFramePr/>
          <p:nvPr>
            <p:extLst>
              <p:ext uri="{D42A27DB-BD31-4B8C-83A1-F6EECF244321}">
                <p14:modId xmlns:p14="http://schemas.microsoft.com/office/powerpoint/2010/main" val="748806122"/>
              </p:ext>
            </p:extLst>
          </p:nvPr>
        </p:nvGraphicFramePr>
        <p:xfrm>
          <a:off x="1427772" y="568941"/>
          <a:ext cx="733439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00BC97C1-F99A-3FEC-91B1-5A56532B583A}"/>
              </a:ext>
            </a:extLst>
          </p:cNvPr>
          <p:cNvSpPr>
            <a:spLocks noGrp="1"/>
          </p:cNvSpPr>
          <p:nvPr>
            <p:ph type="ctrTitle"/>
          </p:nvPr>
        </p:nvSpPr>
        <p:spPr>
          <a:xfrm>
            <a:off x="593744" y="600687"/>
            <a:ext cx="8567673" cy="923312"/>
          </a:xfrm>
        </p:spPr>
        <p:txBody>
          <a:bodyPr anchor="ctr">
            <a:normAutofit/>
          </a:bodyPr>
          <a:lstStyle/>
          <a:p>
            <a:pPr algn="l"/>
            <a:r>
              <a:rPr lang="en-US" sz="5400" dirty="0">
                <a:latin typeface="+mn-lt"/>
              </a:rPr>
              <a:t>Road Map</a:t>
            </a:r>
          </a:p>
        </p:txBody>
      </p:sp>
    </p:spTree>
    <p:extLst>
      <p:ext uri="{BB962C8B-B14F-4D97-AF65-F5344CB8AC3E}">
        <p14:creationId xmlns:p14="http://schemas.microsoft.com/office/powerpoint/2010/main" val="3530500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32</a:t>
            </a:fld>
            <a:endParaRPr lang="en-US" dirty="0">
              <a:solidFill>
                <a:schemeClr val="bg1"/>
              </a:solidFill>
            </a:endParaRPr>
          </a:p>
        </p:txBody>
      </p:sp>
      <p:sp>
        <p:nvSpPr>
          <p:cNvPr id="2" name="Title 1">
            <a:extLst>
              <a:ext uri="{FF2B5EF4-FFF2-40B4-BE49-F238E27FC236}">
                <a16:creationId xmlns:a16="http://schemas.microsoft.com/office/drawing/2014/main" id="{03DECDAF-199E-F9F0-D206-93D21AA7A8DB}"/>
              </a:ext>
            </a:extLst>
          </p:cNvPr>
          <p:cNvSpPr>
            <a:spLocks noGrp="1"/>
          </p:cNvSpPr>
          <p:nvPr>
            <p:ph type="ctrTitle"/>
          </p:nvPr>
        </p:nvSpPr>
        <p:spPr>
          <a:xfrm>
            <a:off x="512956" y="622284"/>
            <a:ext cx="10289022" cy="923312"/>
          </a:xfrm>
        </p:spPr>
        <p:txBody>
          <a:bodyPr anchor="ctr">
            <a:normAutofit/>
          </a:bodyPr>
          <a:lstStyle/>
          <a:p>
            <a:pPr algn="l"/>
            <a:r>
              <a:rPr lang="en-US" sz="5400" dirty="0">
                <a:latin typeface="+mn-lt"/>
              </a:rPr>
              <a:t>After interviewing…</a:t>
            </a:r>
          </a:p>
        </p:txBody>
      </p:sp>
      <p:sp>
        <p:nvSpPr>
          <p:cNvPr id="7" name="TextBox 6">
            <a:extLst>
              <a:ext uri="{FF2B5EF4-FFF2-40B4-BE49-F238E27FC236}">
                <a16:creationId xmlns:a16="http://schemas.microsoft.com/office/drawing/2014/main" id="{506E66F2-C7BE-987B-D3B5-3ADFCE3F7680}"/>
              </a:ext>
            </a:extLst>
          </p:cNvPr>
          <p:cNvSpPr txBox="1"/>
          <p:nvPr/>
        </p:nvSpPr>
        <p:spPr>
          <a:xfrm>
            <a:off x="1881306" y="3429000"/>
            <a:ext cx="1734343" cy="646331"/>
          </a:xfrm>
          <a:prstGeom prst="rect">
            <a:avLst/>
          </a:prstGeom>
          <a:noFill/>
        </p:spPr>
        <p:txBody>
          <a:bodyPr wrap="square">
            <a:spAutoFit/>
          </a:bodyPr>
          <a:lstStyle/>
          <a:p>
            <a:pPr algn="ctr"/>
            <a:r>
              <a:rPr lang="en-US" dirty="0"/>
              <a:t>Keep detailed records</a:t>
            </a:r>
          </a:p>
        </p:txBody>
      </p:sp>
      <p:sp>
        <p:nvSpPr>
          <p:cNvPr id="9" name="TextBox 8">
            <a:extLst>
              <a:ext uri="{FF2B5EF4-FFF2-40B4-BE49-F238E27FC236}">
                <a16:creationId xmlns:a16="http://schemas.microsoft.com/office/drawing/2014/main" id="{E131E177-2266-3FF8-C863-BEE852757513}"/>
              </a:ext>
            </a:extLst>
          </p:cNvPr>
          <p:cNvSpPr txBox="1"/>
          <p:nvPr/>
        </p:nvSpPr>
        <p:spPr>
          <a:xfrm>
            <a:off x="3984843" y="3429000"/>
            <a:ext cx="1871506" cy="646331"/>
          </a:xfrm>
          <a:prstGeom prst="rect">
            <a:avLst/>
          </a:prstGeom>
          <a:noFill/>
        </p:spPr>
        <p:txBody>
          <a:bodyPr wrap="square">
            <a:spAutoFit/>
          </a:bodyPr>
          <a:lstStyle/>
          <a:p>
            <a:pPr algn="ctr"/>
            <a:r>
              <a:rPr lang="en-US" dirty="0"/>
              <a:t>Iterate on your interview guide</a:t>
            </a:r>
          </a:p>
        </p:txBody>
      </p:sp>
      <p:sp>
        <p:nvSpPr>
          <p:cNvPr id="11" name="TextBox 10">
            <a:extLst>
              <a:ext uri="{FF2B5EF4-FFF2-40B4-BE49-F238E27FC236}">
                <a16:creationId xmlns:a16="http://schemas.microsoft.com/office/drawing/2014/main" id="{3B43D406-9C9C-6ED2-36DA-BDA005F5F4D6}"/>
              </a:ext>
            </a:extLst>
          </p:cNvPr>
          <p:cNvSpPr txBox="1"/>
          <p:nvPr/>
        </p:nvSpPr>
        <p:spPr>
          <a:xfrm>
            <a:off x="6218231" y="3429000"/>
            <a:ext cx="1709224" cy="646331"/>
          </a:xfrm>
          <a:prstGeom prst="rect">
            <a:avLst/>
          </a:prstGeom>
          <a:noFill/>
        </p:spPr>
        <p:txBody>
          <a:bodyPr wrap="square">
            <a:spAutoFit/>
          </a:bodyPr>
          <a:lstStyle/>
          <a:p>
            <a:pPr algn="ctr"/>
            <a:r>
              <a:rPr lang="en-US" dirty="0"/>
              <a:t>Analyze the data</a:t>
            </a:r>
          </a:p>
        </p:txBody>
      </p:sp>
      <p:sp>
        <p:nvSpPr>
          <p:cNvPr id="13" name="TextBox 12">
            <a:extLst>
              <a:ext uri="{FF2B5EF4-FFF2-40B4-BE49-F238E27FC236}">
                <a16:creationId xmlns:a16="http://schemas.microsoft.com/office/drawing/2014/main" id="{49EB586B-587B-B087-5316-EAE008C36426}"/>
              </a:ext>
            </a:extLst>
          </p:cNvPr>
          <p:cNvSpPr txBox="1"/>
          <p:nvPr/>
        </p:nvSpPr>
        <p:spPr>
          <a:xfrm>
            <a:off x="8404252" y="3429000"/>
            <a:ext cx="1709224" cy="646331"/>
          </a:xfrm>
          <a:prstGeom prst="rect">
            <a:avLst/>
          </a:prstGeom>
          <a:noFill/>
        </p:spPr>
        <p:txBody>
          <a:bodyPr wrap="square">
            <a:spAutoFit/>
          </a:bodyPr>
          <a:lstStyle/>
          <a:p>
            <a:pPr algn="ctr"/>
            <a:r>
              <a:rPr lang="en-US" dirty="0"/>
              <a:t>Write up findings</a:t>
            </a:r>
          </a:p>
        </p:txBody>
      </p:sp>
      <p:pic>
        <p:nvPicPr>
          <p:cNvPr id="4" name="Graphic 3" descr="Postit Notes outline">
            <a:extLst>
              <a:ext uri="{FF2B5EF4-FFF2-40B4-BE49-F238E27FC236}">
                <a16:creationId xmlns:a16="http://schemas.microsoft.com/office/drawing/2014/main" id="{751429B0-2BEF-95E5-B206-2FF52FF843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43601" y="2316144"/>
            <a:ext cx="914400" cy="914400"/>
          </a:xfrm>
          <a:prstGeom prst="rect">
            <a:avLst/>
          </a:prstGeom>
        </p:spPr>
      </p:pic>
      <p:pic>
        <p:nvPicPr>
          <p:cNvPr id="12" name="Graphic 11" descr="Signature with solid fill">
            <a:extLst>
              <a:ext uri="{FF2B5EF4-FFF2-40B4-BE49-F238E27FC236}">
                <a16:creationId xmlns:a16="http://schemas.microsoft.com/office/drawing/2014/main" id="{F1197408-6397-4C07-1256-457E20C279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17281" y="2316144"/>
            <a:ext cx="914400" cy="914400"/>
          </a:xfrm>
          <a:prstGeom prst="rect">
            <a:avLst/>
          </a:prstGeom>
        </p:spPr>
      </p:pic>
      <p:pic>
        <p:nvPicPr>
          <p:cNvPr id="16" name="Graphic 15" descr="Magnifying glass with solid fill">
            <a:extLst>
              <a:ext uri="{FF2B5EF4-FFF2-40B4-BE49-F238E27FC236}">
                <a16:creationId xmlns:a16="http://schemas.microsoft.com/office/drawing/2014/main" id="{74F638FB-49F1-4740-DD80-9593A7BEE5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15643" y="2367073"/>
            <a:ext cx="914400" cy="914400"/>
          </a:xfrm>
          <a:prstGeom prst="rect">
            <a:avLst/>
          </a:prstGeom>
        </p:spPr>
      </p:pic>
      <p:pic>
        <p:nvPicPr>
          <p:cNvPr id="19" name="Graphic 18" descr="Head with gears outline">
            <a:extLst>
              <a:ext uri="{FF2B5EF4-FFF2-40B4-BE49-F238E27FC236}">
                <a16:creationId xmlns:a16="http://schemas.microsoft.com/office/drawing/2014/main" id="{E820BDF7-099D-BCB2-E5A0-E417C3181D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29622" y="2367073"/>
            <a:ext cx="914400" cy="914400"/>
          </a:xfrm>
          <a:prstGeom prst="rect">
            <a:avLst/>
          </a:prstGeom>
        </p:spPr>
      </p:pic>
    </p:spTree>
    <p:extLst>
      <p:ext uri="{BB962C8B-B14F-4D97-AF65-F5344CB8AC3E}">
        <p14:creationId xmlns:p14="http://schemas.microsoft.com/office/powerpoint/2010/main" val="1936698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Keep detailed records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33</a:t>
            </a:fld>
            <a:endParaRPr lang="en-US" dirty="0">
              <a:solidFill>
                <a:schemeClr val="bg1"/>
              </a:solidFill>
            </a:endParaRPr>
          </a:p>
        </p:txBody>
      </p:sp>
      <p:pic>
        <p:nvPicPr>
          <p:cNvPr id="18" name="Graphic 17" descr="Folder with solid fill">
            <a:extLst>
              <a:ext uri="{FF2B5EF4-FFF2-40B4-BE49-F238E27FC236}">
                <a16:creationId xmlns:a16="http://schemas.microsoft.com/office/drawing/2014/main" id="{FC353CED-98BC-919C-69D6-5D9CBDFE2E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2554" y="1523999"/>
            <a:ext cx="2303015" cy="2303015"/>
          </a:xfrm>
          <a:prstGeom prst="rect">
            <a:avLst/>
          </a:prstGeom>
        </p:spPr>
      </p:pic>
      <p:pic>
        <p:nvPicPr>
          <p:cNvPr id="19" name="Graphic 18" descr="Folder with solid fill">
            <a:extLst>
              <a:ext uri="{FF2B5EF4-FFF2-40B4-BE49-F238E27FC236}">
                <a16:creationId xmlns:a16="http://schemas.microsoft.com/office/drawing/2014/main" id="{CCFDDB7E-8DAA-AE1C-812A-DE26F53F27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4944" y="1907511"/>
            <a:ext cx="2303015" cy="2303015"/>
          </a:xfrm>
          <a:prstGeom prst="rect">
            <a:avLst/>
          </a:prstGeom>
        </p:spPr>
      </p:pic>
      <p:pic>
        <p:nvPicPr>
          <p:cNvPr id="24" name="Graphic 23" descr="Folder with solid fill">
            <a:extLst>
              <a:ext uri="{FF2B5EF4-FFF2-40B4-BE49-F238E27FC236}">
                <a16:creationId xmlns:a16="http://schemas.microsoft.com/office/drawing/2014/main" id="{19877F72-0571-B563-7438-2328064AD0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7334" y="2291135"/>
            <a:ext cx="2303015" cy="2303015"/>
          </a:xfrm>
          <a:prstGeom prst="rect">
            <a:avLst/>
          </a:prstGeom>
        </p:spPr>
      </p:pic>
      <p:pic>
        <p:nvPicPr>
          <p:cNvPr id="25" name="Graphic 24" descr="Folder with solid fill">
            <a:extLst>
              <a:ext uri="{FF2B5EF4-FFF2-40B4-BE49-F238E27FC236}">
                <a16:creationId xmlns:a16="http://schemas.microsoft.com/office/drawing/2014/main" id="{D3D54B10-A215-4484-8D9E-4513A5EEBE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5994" y="2675506"/>
            <a:ext cx="2303015" cy="2303015"/>
          </a:xfrm>
          <a:prstGeom prst="rect">
            <a:avLst/>
          </a:prstGeom>
        </p:spPr>
      </p:pic>
      <p:pic>
        <p:nvPicPr>
          <p:cNvPr id="26" name="Graphic 25" descr="Folder with solid fill">
            <a:extLst>
              <a:ext uri="{FF2B5EF4-FFF2-40B4-BE49-F238E27FC236}">
                <a16:creationId xmlns:a16="http://schemas.microsoft.com/office/drawing/2014/main" id="{AF89ACF4-4CC2-ECD7-E7DA-2CEF34EC50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43348" y="3118217"/>
            <a:ext cx="2303015" cy="2303015"/>
          </a:xfrm>
          <a:prstGeom prst="rect">
            <a:avLst/>
          </a:prstGeom>
        </p:spPr>
      </p:pic>
      <p:sp>
        <p:nvSpPr>
          <p:cNvPr id="28" name="TextBox 27">
            <a:extLst>
              <a:ext uri="{FF2B5EF4-FFF2-40B4-BE49-F238E27FC236}">
                <a16:creationId xmlns:a16="http://schemas.microsoft.com/office/drawing/2014/main" id="{5C86316B-B030-9CC9-4EF6-06E785EB08C4}"/>
              </a:ext>
            </a:extLst>
          </p:cNvPr>
          <p:cNvSpPr txBox="1"/>
          <p:nvPr/>
        </p:nvSpPr>
        <p:spPr>
          <a:xfrm>
            <a:off x="3104334" y="2160555"/>
            <a:ext cx="6104372" cy="461665"/>
          </a:xfrm>
          <a:prstGeom prst="rect">
            <a:avLst/>
          </a:prstGeom>
          <a:noFill/>
        </p:spPr>
        <p:txBody>
          <a:bodyPr wrap="square">
            <a:spAutoFit/>
          </a:bodyPr>
          <a:lstStyle/>
          <a:p>
            <a:r>
              <a:rPr lang="en-US" sz="2400" dirty="0"/>
              <a:t>Recording of the interview</a:t>
            </a:r>
          </a:p>
        </p:txBody>
      </p:sp>
      <p:sp>
        <p:nvSpPr>
          <p:cNvPr id="29" name="TextBox 28">
            <a:extLst>
              <a:ext uri="{FF2B5EF4-FFF2-40B4-BE49-F238E27FC236}">
                <a16:creationId xmlns:a16="http://schemas.microsoft.com/office/drawing/2014/main" id="{85773FD5-E036-85AF-40D9-C097DB6B35AD}"/>
              </a:ext>
            </a:extLst>
          </p:cNvPr>
          <p:cNvSpPr txBox="1"/>
          <p:nvPr/>
        </p:nvSpPr>
        <p:spPr>
          <a:xfrm>
            <a:off x="3366193" y="2566576"/>
            <a:ext cx="6104372" cy="461665"/>
          </a:xfrm>
          <a:prstGeom prst="rect">
            <a:avLst/>
          </a:prstGeom>
          <a:noFill/>
        </p:spPr>
        <p:txBody>
          <a:bodyPr wrap="square">
            <a:spAutoFit/>
          </a:bodyPr>
          <a:lstStyle/>
          <a:p>
            <a:r>
              <a:rPr lang="en-US" sz="2400" dirty="0"/>
              <a:t>Interview transcript</a:t>
            </a:r>
          </a:p>
        </p:txBody>
      </p:sp>
      <p:sp>
        <p:nvSpPr>
          <p:cNvPr id="30" name="TextBox 29">
            <a:extLst>
              <a:ext uri="{FF2B5EF4-FFF2-40B4-BE49-F238E27FC236}">
                <a16:creationId xmlns:a16="http://schemas.microsoft.com/office/drawing/2014/main" id="{AB650EB8-3743-1FDD-8F2D-491EBB693A22}"/>
              </a:ext>
            </a:extLst>
          </p:cNvPr>
          <p:cNvSpPr txBox="1"/>
          <p:nvPr/>
        </p:nvSpPr>
        <p:spPr>
          <a:xfrm>
            <a:off x="3638583" y="2972597"/>
            <a:ext cx="6104372" cy="461665"/>
          </a:xfrm>
          <a:prstGeom prst="rect">
            <a:avLst/>
          </a:prstGeom>
          <a:noFill/>
        </p:spPr>
        <p:txBody>
          <a:bodyPr wrap="square">
            <a:spAutoFit/>
          </a:bodyPr>
          <a:lstStyle/>
          <a:p>
            <a:r>
              <a:rPr lang="en-US" sz="2400" dirty="0"/>
              <a:t>Notes about the interview</a:t>
            </a:r>
          </a:p>
        </p:txBody>
      </p:sp>
      <p:sp>
        <p:nvSpPr>
          <p:cNvPr id="31" name="TextBox 30">
            <a:extLst>
              <a:ext uri="{FF2B5EF4-FFF2-40B4-BE49-F238E27FC236}">
                <a16:creationId xmlns:a16="http://schemas.microsoft.com/office/drawing/2014/main" id="{9D77F691-0D05-C827-3A4C-42955DAC4189}"/>
              </a:ext>
            </a:extLst>
          </p:cNvPr>
          <p:cNvSpPr txBox="1"/>
          <p:nvPr/>
        </p:nvSpPr>
        <p:spPr>
          <a:xfrm>
            <a:off x="3927243" y="3374619"/>
            <a:ext cx="6104372" cy="461665"/>
          </a:xfrm>
          <a:prstGeom prst="rect">
            <a:avLst/>
          </a:prstGeom>
          <a:noFill/>
        </p:spPr>
        <p:txBody>
          <a:bodyPr wrap="square">
            <a:spAutoFit/>
          </a:bodyPr>
          <a:lstStyle/>
          <a:p>
            <a:r>
              <a:rPr lang="en-US" sz="2400" dirty="0"/>
              <a:t>Participant contact information</a:t>
            </a:r>
          </a:p>
        </p:txBody>
      </p:sp>
      <p:sp>
        <p:nvSpPr>
          <p:cNvPr id="32" name="TextBox 31">
            <a:extLst>
              <a:ext uri="{FF2B5EF4-FFF2-40B4-BE49-F238E27FC236}">
                <a16:creationId xmlns:a16="http://schemas.microsoft.com/office/drawing/2014/main" id="{6517D2CB-2342-ABB5-9272-849965783C71}"/>
              </a:ext>
            </a:extLst>
          </p:cNvPr>
          <p:cNvSpPr txBox="1"/>
          <p:nvPr/>
        </p:nvSpPr>
        <p:spPr>
          <a:xfrm>
            <a:off x="4199633" y="3780640"/>
            <a:ext cx="6104372" cy="461665"/>
          </a:xfrm>
          <a:prstGeom prst="rect">
            <a:avLst/>
          </a:prstGeom>
          <a:noFill/>
        </p:spPr>
        <p:txBody>
          <a:bodyPr wrap="square">
            <a:spAutoFit/>
          </a:bodyPr>
          <a:lstStyle/>
          <a:p>
            <a:r>
              <a:rPr lang="en-US" sz="2400" dirty="0"/>
              <a:t>Participant consent documentation</a:t>
            </a:r>
          </a:p>
        </p:txBody>
      </p:sp>
    </p:spTree>
    <p:extLst>
      <p:ext uri="{BB962C8B-B14F-4D97-AF65-F5344CB8AC3E}">
        <p14:creationId xmlns:p14="http://schemas.microsoft.com/office/powerpoint/2010/main" val="648658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Keep detailed records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34</a:t>
            </a:fld>
            <a:endParaRPr lang="en-US" dirty="0">
              <a:solidFill>
                <a:schemeClr val="bg1"/>
              </a:solidFill>
            </a:endParaRPr>
          </a:p>
        </p:txBody>
      </p:sp>
      <p:pic>
        <p:nvPicPr>
          <p:cNvPr id="18" name="Graphic 17" descr="Folder with solid fill">
            <a:extLst>
              <a:ext uri="{FF2B5EF4-FFF2-40B4-BE49-F238E27FC236}">
                <a16:creationId xmlns:a16="http://schemas.microsoft.com/office/drawing/2014/main" id="{FC353CED-98BC-919C-69D6-5D9CBDFE2E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2554" y="1523999"/>
            <a:ext cx="2303015" cy="2303015"/>
          </a:xfrm>
          <a:prstGeom prst="rect">
            <a:avLst/>
          </a:prstGeom>
        </p:spPr>
      </p:pic>
      <p:pic>
        <p:nvPicPr>
          <p:cNvPr id="19" name="Graphic 18" descr="Folder with solid fill">
            <a:extLst>
              <a:ext uri="{FF2B5EF4-FFF2-40B4-BE49-F238E27FC236}">
                <a16:creationId xmlns:a16="http://schemas.microsoft.com/office/drawing/2014/main" id="{CCFDDB7E-8DAA-AE1C-812A-DE26F53F27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4944" y="1907511"/>
            <a:ext cx="2303015" cy="2303015"/>
          </a:xfrm>
          <a:prstGeom prst="rect">
            <a:avLst/>
          </a:prstGeom>
        </p:spPr>
      </p:pic>
      <p:pic>
        <p:nvPicPr>
          <p:cNvPr id="24" name="Graphic 23" descr="Folder with solid fill">
            <a:extLst>
              <a:ext uri="{FF2B5EF4-FFF2-40B4-BE49-F238E27FC236}">
                <a16:creationId xmlns:a16="http://schemas.microsoft.com/office/drawing/2014/main" id="{19877F72-0571-B563-7438-2328064AD0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7334" y="2291135"/>
            <a:ext cx="2303015" cy="2303015"/>
          </a:xfrm>
          <a:prstGeom prst="rect">
            <a:avLst/>
          </a:prstGeom>
        </p:spPr>
      </p:pic>
      <p:pic>
        <p:nvPicPr>
          <p:cNvPr id="25" name="Graphic 24" descr="Folder with solid fill">
            <a:extLst>
              <a:ext uri="{FF2B5EF4-FFF2-40B4-BE49-F238E27FC236}">
                <a16:creationId xmlns:a16="http://schemas.microsoft.com/office/drawing/2014/main" id="{D3D54B10-A215-4484-8D9E-4513A5EEBE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5994" y="2675506"/>
            <a:ext cx="2303015" cy="2303015"/>
          </a:xfrm>
          <a:prstGeom prst="rect">
            <a:avLst/>
          </a:prstGeom>
        </p:spPr>
      </p:pic>
      <p:pic>
        <p:nvPicPr>
          <p:cNvPr id="26" name="Graphic 25" descr="Folder with solid fill">
            <a:extLst>
              <a:ext uri="{FF2B5EF4-FFF2-40B4-BE49-F238E27FC236}">
                <a16:creationId xmlns:a16="http://schemas.microsoft.com/office/drawing/2014/main" id="{AF89ACF4-4CC2-ECD7-E7DA-2CEF34EC50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43348" y="3118217"/>
            <a:ext cx="2303015" cy="2303015"/>
          </a:xfrm>
          <a:prstGeom prst="rect">
            <a:avLst/>
          </a:prstGeom>
        </p:spPr>
      </p:pic>
      <p:sp>
        <p:nvSpPr>
          <p:cNvPr id="28" name="TextBox 27">
            <a:extLst>
              <a:ext uri="{FF2B5EF4-FFF2-40B4-BE49-F238E27FC236}">
                <a16:creationId xmlns:a16="http://schemas.microsoft.com/office/drawing/2014/main" id="{5C86316B-B030-9CC9-4EF6-06E785EB08C4}"/>
              </a:ext>
            </a:extLst>
          </p:cNvPr>
          <p:cNvSpPr txBox="1"/>
          <p:nvPr/>
        </p:nvSpPr>
        <p:spPr>
          <a:xfrm>
            <a:off x="3104334" y="2160555"/>
            <a:ext cx="6104372" cy="461665"/>
          </a:xfrm>
          <a:prstGeom prst="rect">
            <a:avLst/>
          </a:prstGeom>
          <a:noFill/>
        </p:spPr>
        <p:txBody>
          <a:bodyPr wrap="square">
            <a:spAutoFit/>
          </a:bodyPr>
          <a:lstStyle/>
          <a:p>
            <a:r>
              <a:rPr lang="en-US" sz="2400" dirty="0"/>
              <a:t>Recording of the interview</a:t>
            </a:r>
          </a:p>
        </p:txBody>
      </p:sp>
      <p:sp>
        <p:nvSpPr>
          <p:cNvPr id="29" name="TextBox 28">
            <a:extLst>
              <a:ext uri="{FF2B5EF4-FFF2-40B4-BE49-F238E27FC236}">
                <a16:creationId xmlns:a16="http://schemas.microsoft.com/office/drawing/2014/main" id="{85773FD5-E036-85AF-40D9-C097DB6B35AD}"/>
              </a:ext>
            </a:extLst>
          </p:cNvPr>
          <p:cNvSpPr txBox="1"/>
          <p:nvPr/>
        </p:nvSpPr>
        <p:spPr>
          <a:xfrm>
            <a:off x="3366193" y="2566576"/>
            <a:ext cx="6104372" cy="461665"/>
          </a:xfrm>
          <a:prstGeom prst="rect">
            <a:avLst/>
          </a:prstGeom>
          <a:noFill/>
        </p:spPr>
        <p:txBody>
          <a:bodyPr wrap="square">
            <a:spAutoFit/>
          </a:bodyPr>
          <a:lstStyle/>
          <a:p>
            <a:r>
              <a:rPr lang="en-US" sz="2400" dirty="0"/>
              <a:t>Interview transcript</a:t>
            </a:r>
          </a:p>
        </p:txBody>
      </p:sp>
      <p:sp>
        <p:nvSpPr>
          <p:cNvPr id="30" name="TextBox 29">
            <a:extLst>
              <a:ext uri="{FF2B5EF4-FFF2-40B4-BE49-F238E27FC236}">
                <a16:creationId xmlns:a16="http://schemas.microsoft.com/office/drawing/2014/main" id="{AB650EB8-3743-1FDD-8F2D-491EBB693A22}"/>
              </a:ext>
            </a:extLst>
          </p:cNvPr>
          <p:cNvSpPr txBox="1"/>
          <p:nvPr/>
        </p:nvSpPr>
        <p:spPr>
          <a:xfrm>
            <a:off x="3638583" y="2972597"/>
            <a:ext cx="6104372" cy="461665"/>
          </a:xfrm>
          <a:prstGeom prst="rect">
            <a:avLst/>
          </a:prstGeom>
          <a:noFill/>
        </p:spPr>
        <p:txBody>
          <a:bodyPr wrap="square">
            <a:spAutoFit/>
          </a:bodyPr>
          <a:lstStyle/>
          <a:p>
            <a:r>
              <a:rPr lang="en-US" sz="2400" dirty="0"/>
              <a:t>Notes about the interview</a:t>
            </a:r>
          </a:p>
        </p:txBody>
      </p:sp>
      <p:sp>
        <p:nvSpPr>
          <p:cNvPr id="31" name="TextBox 30">
            <a:extLst>
              <a:ext uri="{FF2B5EF4-FFF2-40B4-BE49-F238E27FC236}">
                <a16:creationId xmlns:a16="http://schemas.microsoft.com/office/drawing/2014/main" id="{9D77F691-0D05-C827-3A4C-42955DAC4189}"/>
              </a:ext>
            </a:extLst>
          </p:cNvPr>
          <p:cNvSpPr txBox="1"/>
          <p:nvPr/>
        </p:nvSpPr>
        <p:spPr>
          <a:xfrm>
            <a:off x="3927243" y="3374619"/>
            <a:ext cx="6104372" cy="461665"/>
          </a:xfrm>
          <a:prstGeom prst="rect">
            <a:avLst/>
          </a:prstGeom>
          <a:noFill/>
        </p:spPr>
        <p:txBody>
          <a:bodyPr wrap="square">
            <a:spAutoFit/>
          </a:bodyPr>
          <a:lstStyle/>
          <a:p>
            <a:r>
              <a:rPr lang="en-US" sz="2400" dirty="0"/>
              <a:t>Participant contact information</a:t>
            </a:r>
          </a:p>
        </p:txBody>
      </p:sp>
      <p:sp>
        <p:nvSpPr>
          <p:cNvPr id="32" name="TextBox 31">
            <a:extLst>
              <a:ext uri="{FF2B5EF4-FFF2-40B4-BE49-F238E27FC236}">
                <a16:creationId xmlns:a16="http://schemas.microsoft.com/office/drawing/2014/main" id="{6517D2CB-2342-ABB5-9272-849965783C71}"/>
              </a:ext>
            </a:extLst>
          </p:cNvPr>
          <p:cNvSpPr txBox="1"/>
          <p:nvPr/>
        </p:nvSpPr>
        <p:spPr>
          <a:xfrm>
            <a:off x="4199633" y="3780640"/>
            <a:ext cx="6104372" cy="461665"/>
          </a:xfrm>
          <a:prstGeom prst="rect">
            <a:avLst/>
          </a:prstGeom>
          <a:noFill/>
        </p:spPr>
        <p:txBody>
          <a:bodyPr wrap="square">
            <a:spAutoFit/>
          </a:bodyPr>
          <a:lstStyle/>
          <a:p>
            <a:r>
              <a:rPr lang="en-US" sz="2400" dirty="0"/>
              <a:t>Participant consent documentation</a:t>
            </a:r>
          </a:p>
        </p:txBody>
      </p:sp>
      <p:pic>
        <p:nvPicPr>
          <p:cNvPr id="33" name="Graphic 32" descr="Folder with solid fill">
            <a:extLst>
              <a:ext uri="{FF2B5EF4-FFF2-40B4-BE49-F238E27FC236}">
                <a16:creationId xmlns:a16="http://schemas.microsoft.com/office/drawing/2014/main" id="{5E83FA14-B40A-5C15-B1C6-98F7B95B3E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5790" y="3857890"/>
            <a:ext cx="2303015" cy="2303015"/>
          </a:xfrm>
          <a:prstGeom prst="rect">
            <a:avLst/>
          </a:prstGeom>
        </p:spPr>
      </p:pic>
      <p:pic>
        <p:nvPicPr>
          <p:cNvPr id="34" name="Graphic 33" descr="Folder with solid fill">
            <a:extLst>
              <a:ext uri="{FF2B5EF4-FFF2-40B4-BE49-F238E27FC236}">
                <a16:creationId xmlns:a16="http://schemas.microsoft.com/office/drawing/2014/main" id="{066E0C86-ECA0-B7A7-2DC8-88C84E13E0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144" y="4300601"/>
            <a:ext cx="2303015" cy="2303015"/>
          </a:xfrm>
          <a:prstGeom prst="rect">
            <a:avLst/>
          </a:prstGeom>
        </p:spPr>
      </p:pic>
      <p:sp>
        <p:nvSpPr>
          <p:cNvPr id="35" name="TextBox 34">
            <a:extLst>
              <a:ext uri="{FF2B5EF4-FFF2-40B4-BE49-F238E27FC236}">
                <a16:creationId xmlns:a16="http://schemas.microsoft.com/office/drawing/2014/main" id="{CA53DB32-9986-BAAE-1980-42432C87DF94}"/>
              </a:ext>
            </a:extLst>
          </p:cNvPr>
          <p:cNvSpPr txBox="1"/>
          <p:nvPr/>
        </p:nvSpPr>
        <p:spPr>
          <a:xfrm>
            <a:off x="6707039" y="4557003"/>
            <a:ext cx="6104372" cy="461665"/>
          </a:xfrm>
          <a:prstGeom prst="rect">
            <a:avLst/>
          </a:prstGeom>
          <a:noFill/>
        </p:spPr>
        <p:txBody>
          <a:bodyPr wrap="square">
            <a:spAutoFit/>
          </a:bodyPr>
          <a:lstStyle/>
          <a:p>
            <a:r>
              <a:rPr lang="en-US" sz="2400" dirty="0"/>
              <a:t>Memos of themes from interviews</a:t>
            </a:r>
          </a:p>
        </p:txBody>
      </p:sp>
      <p:sp>
        <p:nvSpPr>
          <p:cNvPr id="36" name="TextBox 35">
            <a:extLst>
              <a:ext uri="{FF2B5EF4-FFF2-40B4-BE49-F238E27FC236}">
                <a16:creationId xmlns:a16="http://schemas.microsoft.com/office/drawing/2014/main" id="{3D41A91C-BFE8-E380-50B0-B2D09C4B81CF}"/>
              </a:ext>
            </a:extLst>
          </p:cNvPr>
          <p:cNvSpPr txBox="1"/>
          <p:nvPr/>
        </p:nvSpPr>
        <p:spPr>
          <a:xfrm>
            <a:off x="6979429" y="4963024"/>
            <a:ext cx="6104372" cy="461665"/>
          </a:xfrm>
          <a:prstGeom prst="rect">
            <a:avLst/>
          </a:prstGeom>
          <a:noFill/>
        </p:spPr>
        <p:txBody>
          <a:bodyPr wrap="square">
            <a:spAutoFit/>
          </a:bodyPr>
          <a:lstStyle/>
          <a:p>
            <a:r>
              <a:rPr lang="en-US" sz="2400" dirty="0"/>
              <a:t>Analysis</a:t>
            </a:r>
          </a:p>
        </p:txBody>
      </p:sp>
      <p:pic>
        <p:nvPicPr>
          <p:cNvPr id="37" name="Graphic 36" descr="Folder with solid fill">
            <a:extLst>
              <a:ext uri="{FF2B5EF4-FFF2-40B4-BE49-F238E27FC236}">
                <a16:creationId xmlns:a16="http://schemas.microsoft.com/office/drawing/2014/main" id="{FD3B07E5-350B-F9A5-729E-406A492430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3815" y="4711666"/>
            <a:ext cx="2303015" cy="2303015"/>
          </a:xfrm>
          <a:prstGeom prst="rect">
            <a:avLst/>
          </a:prstGeom>
        </p:spPr>
      </p:pic>
      <p:sp>
        <p:nvSpPr>
          <p:cNvPr id="38" name="TextBox 37">
            <a:extLst>
              <a:ext uri="{FF2B5EF4-FFF2-40B4-BE49-F238E27FC236}">
                <a16:creationId xmlns:a16="http://schemas.microsoft.com/office/drawing/2014/main" id="{BBAFABBD-D918-BE41-BBFB-C2E7BABA2CD2}"/>
              </a:ext>
            </a:extLst>
          </p:cNvPr>
          <p:cNvSpPr txBox="1"/>
          <p:nvPr/>
        </p:nvSpPr>
        <p:spPr>
          <a:xfrm>
            <a:off x="7230100" y="5374089"/>
            <a:ext cx="6104372" cy="461665"/>
          </a:xfrm>
          <a:prstGeom prst="rect">
            <a:avLst/>
          </a:prstGeom>
          <a:noFill/>
        </p:spPr>
        <p:txBody>
          <a:bodyPr wrap="square">
            <a:spAutoFit/>
          </a:bodyPr>
          <a:lstStyle/>
          <a:p>
            <a:r>
              <a:rPr lang="en-US" sz="2400" dirty="0"/>
              <a:t>Write-up of findings</a:t>
            </a:r>
          </a:p>
        </p:txBody>
      </p:sp>
    </p:spTree>
    <p:extLst>
      <p:ext uri="{BB962C8B-B14F-4D97-AF65-F5344CB8AC3E}">
        <p14:creationId xmlns:p14="http://schemas.microsoft.com/office/powerpoint/2010/main" val="3846902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Keep detailed records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35</a:t>
            </a:fld>
            <a:endParaRPr lang="en-US" dirty="0">
              <a:solidFill>
                <a:schemeClr val="bg1"/>
              </a:solidFill>
            </a:endParaRPr>
          </a:p>
        </p:txBody>
      </p:sp>
      <p:pic>
        <p:nvPicPr>
          <p:cNvPr id="18" name="Graphic 17" descr="Folder with solid fill">
            <a:extLst>
              <a:ext uri="{FF2B5EF4-FFF2-40B4-BE49-F238E27FC236}">
                <a16:creationId xmlns:a16="http://schemas.microsoft.com/office/drawing/2014/main" id="{FC353CED-98BC-919C-69D6-5D9CBDFE2E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2554" y="1523999"/>
            <a:ext cx="2303015" cy="2303015"/>
          </a:xfrm>
          <a:prstGeom prst="rect">
            <a:avLst/>
          </a:prstGeom>
        </p:spPr>
      </p:pic>
      <p:pic>
        <p:nvPicPr>
          <p:cNvPr id="19" name="Graphic 18" descr="Folder with solid fill">
            <a:extLst>
              <a:ext uri="{FF2B5EF4-FFF2-40B4-BE49-F238E27FC236}">
                <a16:creationId xmlns:a16="http://schemas.microsoft.com/office/drawing/2014/main" id="{CCFDDB7E-8DAA-AE1C-812A-DE26F53F27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4944" y="1907511"/>
            <a:ext cx="2303015" cy="2303015"/>
          </a:xfrm>
          <a:prstGeom prst="rect">
            <a:avLst/>
          </a:prstGeom>
        </p:spPr>
      </p:pic>
      <p:pic>
        <p:nvPicPr>
          <p:cNvPr id="24" name="Graphic 23" descr="Folder with solid fill">
            <a:extLst>
              <a:ext uri="{FF2B5EF4-FFF2-40B4-BE49-F238E27FC236}">
                <a16:creationId xmlns:a16="http://schemas.microsoft.com/office/drawing/2014/main" id="{19877F72-0571-B563-7438-2328064AD0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7334" y="2291135"/>
            <a:ext cx="2303015" cy="2303015"/>
          </a:xfrm>
          <a:prstGeom prst="rect">
            <a:avLst/>
          </a:prstGeom>
        </p:spPr>
      </p:pic>
      <p:pic>
        <p:nvPicPr>
          <p:cNvPr id="25" name="Graphic 24" descr="Folder with solid fill">
            <a:extLst>
              <a:ext uri="{FF2B5EF4-FFF2-40B4-BE49-F238E27FC236}">
                <a16:creationId xmlns:a16="http://schemas.microsoft.com/office/drawing/2014/main" id="{D3D54B10-A215-4484-8D9E-4513A5EEBE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5994" y="2675506"/>
            <a:ext cx="2303015" cy="2303015"/>
          </a:xfrm>
          <a:prstGeom prst="rect">
            <a:avLst/>
          </a:prstGeom>
        </p:spPr>
      </p:pic>
      <p:pic>
        <p:nvPicPr>
          <p:cNvPr id="26" name="Graphic 25" descr="Folder with solid fill">
            <a:extLst>
              <a:ext uri="{FF2B5EF4-FFF2-40B4-BE49-F238E27FC236}">
                <a16:creationId xmlns:a16="http://schemas.microsoft.com/office/drawing/2014/main" id="{AF89ACF4-4CC2-ECD7-E7DA-2CEF34EC50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43348" y="3118217"/>
            <a:ext cx="2303015" cy="2303015"/>
          </a:xfrm>
          <a:prstGeom prst="rect">
            <a:avLst/>
          </a:prstGeom>
        </p:spPr>
      </p:pic>
      <p:sp>
        <p:nvSpPr>
          <p:cNvPr id="28" name="TextBox 27">
            <a:extLst>
              <a:ext uri="{FF2B5EF4-FFF2-40B4-BE49-F238E27FC236}">
                <a16:creationId xmlns:a16="http://schemas.microsoft.com/office/drawing/2014/main" id="{5C86316B-B030-9CC9-4EF6-06E785EB08C4}"/>
              </a:ext>
            </a:extLst>
          </p:cNvPr>
          <p:cNvSpPr txBox="1"/>
          <p:nvPr/>
        </p:nvSpPr>
        <p:spPr>
          <a:xfrm>
            <a:off x="3104334" y="2160555"/>
            <a:ext cx="6104372" cy="461665"/>
          </a:xfrm>
          <a:prstGeom prst="rect">
            <a:avLst/>
          </a:prstGeom>
          <a:noFill/>
        </p:spPr>
        <p:txBody>
          <a:bodyPr wrap="square">
            <a:spAutoFit/>
          </a:bodyPr>
          <a:lstStyle/>
          <a:p>
            <a:r>
              <a:rPr lang="en-US" sz="2400" dirty="0"/>
              <a:t>Recording of the interview</a:t>
            </a:r>
          </a:p>
        </p:txBody>
      </p:sp>
      <p:sp>
        <p:nvSpPr>
          <p:cNvPr id="29" name="TextBox 28">
            <a:extLst>
              <a:ext uri="{FF2B5EF4-FFF2-40B4-BE49-F238E27FC236}">
                <a16:creationId xmlns:a16="http://schemas.microsoft.com/office/drawing/2014/main" id="{85773FD5-E036-85AF-40D9-C097DB6B35AD}"/>
              </a:ext>
            </a:extLst>
          </p:cNvPr>
          <p:cNvSpPr txBox="1"/>
          <p:nvPr/>
        </p:nvSpPr>
        <p:spPr>
          <a:xfrm>
            <a:off x="3366193" y="2566576"/>
            <a:ext cx="6104372" cy="461665"/>
          </a:xfrm>
          <a:prstGeom prst="rect">
            <a:avLst/>
          </a:prstGeom>
          <a:noFill/>
        </p:spPr>
        <p:txBody>
          <a:bodyPr wrap="square">
            <a:spAutoFit/>
          </a:bodyPr>
          <a:lstStyle/>
          <a:p>
            <a:r>
              <a:rPr lang="en-US" sz="2400" dirty="0"/>
              <a:t>Interview transcript</a:t>
            </a:r>
          </a:p>
        </p:txBody>
      </p:sp>
      <p:sp>
        <p:nvSpPr>
          <p:cNvPr id="30" name="TextBox 29">
            <a:extLst>
              <a:ext uri="{FF2B5EF4-FFF2-40B4-BE49-F238E27FC236}">
                <a16:creationId xmlns:a16="http://schemas.microsoft.com/office/drawing/2014/main" id="{AB650EB8-3743-1FDD-8F2D-491EBB693A22}"/>
              </a:ext>
            </a:extLst>
          </p:cNvPr>
          <p:cNvSpPr txBox="1"/>
          <p:nvPr/>
        </p:nvSpPr>
        <p:spPr>
          <a:xfrm>
            <a:off x="3638583" y="2972597"/>
            <a:ext cx="6104372" cy="461665"/>
          </a:xfrm>
          <a:prstGeom prst="rect">
            <a:avLst/>
          </a:prstGeom>
          <a:noFill/>
        </p:spPr>
        <p:txBody>
          <a:bodyPr wrap="square">
            <a:spAutoFit/>
          </a:bodyPr>
          <a:lstStyle/>
          <a:p>
            <a:r>
              <a:rPr lang="en-US" sz="2400" dirty="0"/>
              <a:t>Notes about the interview</a:t>
            </a:r>
          </a:p>
        </p:txBody>
      </p:sp>
      <p:sp>
        <p:nvSpPr>
          <p:cNvPr id="31" name="TextBox 30">
            <a:extLst>
              <a:ext uri="{FF2B5EF4-FFF2-40B4-BE49-F238E27FC236}">
                <a16:creationId xmlns:a16="http://schemas.microsoft.com/office/drawing/2014/main" id="{9D77F691-0D05-C827-3A4C-42955DAC4189}"/>
              </a:ext>
            </a:extLst>
          </p:cNvPr>
          <p:cNvSpPr txBox="1"/>
          <p:nvPr/>
        </p:nvSpPr>
        <p:spPr>
          <a:xfrm>
            <a:off x="3927243" y="3374619"/>
            <a:ext cx="6104372" cy="461665"/>
          </a:xfrm>
          <a:prstGeom prst="rect">
            <a:avLst/>
          </a:prstGeom>
          <a:noFill/>
        </p:spPr>
        <p:txBody>
          <a:bodyPr wrap="square">
            <a:spAutoFit/>
          </a:bodyPr>
          <a:lstStyle/>
          <a:p>
            <a:r>
              <a:rPr lang="en-US" sz="2400" dirty="0"/>
              <a:t>Participant contact information</a:t>
            </a:r>
          </a:p>
        </p:txBody>
      </p:sp>
      <p:sp>
        <p:nvSpPr>
          <p:cNvPr id="32" name="TextBox 31">
            <a:extLst>
              <a:ext uri="{FF2B5EF4-FFF2-40B4-BE49-F238E27FC236}">
                <a16:creationId xmlns:a16="http://schemas.microsoft.com/office/drawing/2014/main" id="{6517D2CB-2342-ABB5-9272-849965783C71}"/>
              </a:ext>
            </a:extLst>
          </p:cNvPr>
          <p:cNvSpPr txBox="1"/>
          <p:nvPr/>
        </p:nvSpPr>
        <p:spPr>
          <a:xfrm>
            <a:off x="4199633" y="3780640"/>
            <a:ext cx="6104372" cy="461665"/>
          </a:xfrm>
          <a:prstGeom prst="rect">
            <a:avLst/>
          </a:prstGeom>
          <a:noFill/>
        </p:spPr>
        <p:txBody>
          <a:bodyPr wrap="square">
            <a:spAutoFit/>
          </a:bodyPr>
          <a:lstStyle/>
          <a:p>
            <a:r>
              <a:rPr lang="en-US" sz="2400" dirty="0"/>
              <a:t>Participant consent documentation</a:t>
            </a:r>
          </a:p>
        </p:txBody>
      </p:sp>
      <p:pic>
        <p:nvPicPr>
          <p:cNvPr id="33" name="Graphic 32" descr="Folder with solid fill">
            <a:extLst>
              <a:ext uri="{FF2B5EF4-FFF2-40B4-BE49-F238E27FC236}">
                <a16:creationId xmlns:a16="http://schemas.microsoft.com/office/drawing/2014/main" id="{5E83FA14-B40A-5C15-B1C6-98F7B95B3E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5790" y="3857890"/>
            <a:ext cx="2303015" cy="2303015"/>
          </a:xfrm>
          <a:prstGeom prst="rect">
            <a:avLst/>
          </a:prstGeom>
        </p:spPr>
      </p:pic>
      <p:pic>
        <p:nvPicPr>
          <p:cNvPr id="34" name="Graphic 33" descr="Folder with solid fill">
            <a:extLst>
              <a:ext uri="{FF2B5EF4-FFF2-40B4-BE49-F238E27FC236}">
                <a16:creationId xmlns:a16="http://schemas.microsoft.com/office/drawing/2014/main" id="{066E0C86-ECA0-B7A7-2DC8-88C84E13E0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144" y="4300601"/>
            <a:ext cx="2303015" cy="2303015"/>
          </a:xfrm>
          <a:prstGeom prst="rect">
            <a:avLst/>
          </a:prstGeom>
        </p:spPr>
      </p:pic>
      <p:sp>
        <p:nvSpPr>
          <p:cNvPr id="35" name="TextBox 34">
            <a:extLst>
              <a:ext uri="{FF2B5EF4-FFF2-40B4-BE49-F238E27FC236}">
                <a16:creationId xmlns:a16="http://schemas.microsoft.com/office/drawing/2014/main" id="{CA53DB32-9986-BAAE-1980-42432C87DF94}"/>
              </a:ext>
            </a:extLst>
          </p:cNvPr>
          <p:cNvSpPr txBox="1"/>
          <p:nvPr/>
        </p:nvSpPr>
        <p:spPr>
          <a:xfrm>
            <a:off x="6707039" y="4557003"/>
            <a:ext cx="6104372" cy="461665"/>
          </a:xfrm>
          <a:prstGeom prst="rect">
            <a:avLst/>
          </a:prstGeom>
          <a:noFill/>
        </p:spPr>
        <p:txBody>
          <a:bodyPr wrap="square">
            <a:spAutoFit/>
          </a:bodyPr>
          <a:lstStyle/>
          <a:p>
            <a:r>
              <a:rPr lang="en-US" sz="2400" dirty="0"/>
              <a:t>Memos of themes from interviews</a:t>
            </a:r>
          </a:p>
        </p:txBody>
      </p:sp>
      <p:sp>
        <p:nvSpPr>
          <p:cNvPr id="36" name="TextBox 35">
            <a:extLst>
              <a:ext uri="{FF2B5EF4-FFF2-40B4-BE49-F238E27FC236}">
                <a16:creationId xmlns:a16="http://schemas.microsoft.com/office/drawing/2014/main" id="{3D41A91C-BFE8-E380-50B0-B2D09C4B81CF}"/>
              </a:ext>
            </a:extLst>
          </p:cNvPr>
          <p:cNvSpPr txBox="1"/>
          <p:nvPr/>
        </p:nvSpPr>
        <p:spPr>
          <a:xfrm>
            <a:off x="6979429" y="4963024"/>
            <a:ext cx="6104372" cy="461665"/>
          </a:xfrm>
          <a:prstGeom prst="rect">
            <a:avLst/>
          </a:prstGeom>
          <a:noFill/>
        </p:spPr>
        <p:txBody>
          <a:bodyPr wrap="square">
            <a:spAutoFit/>
          </a:bodyPr>
          <a:lstStyle/>
          <a:p>
            <a:r>
              <a:rPr lang="en-US" sz="2400" dirty="0"/>
              <a:t>Analysis</a:t>
            </a:r>
          </a:p>
        </p:txBody>
      </p:sp>
      <p:pic>
        <p:nvPicPr>
          <p:cNvPr id="37" name="Graphic 36" descr="Folder with solid fill">
            <a:extLst>
              <a:ext uri="{FF2B5EF4-FFF2-40B4-BE49-F238E27FC236}">
                <a16:creationId xmlns:a16="http://schemas.microsoft.com/office/drawing/2014/main" id="{FD3B07E5-350B-F9A5-729E-406A492430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3815" y="4711666"/>
            <a:ext cx="2303015" cy="2303015"/>
          </a:xfrm>
          <a:prstGeom prst="rect">
            <a:avLst/>
          </a:prstGeom>
        </p:spPr>
      </p:pic>
      <p:sp>
        <p:nvSpPr>
          <p:cNvPr id="38" name="TextBox 37">
            <a:extLst>
              <a:ext uri="{FF2B5EF4-FFF2-40B4-BE49-F238E27FC236}">
                <a16:creationId xmlns:a16="http://schemas.microsoft.com/office/drawing/2014/main" id="{BBAFABBD-D918-BE41-BBFB-C2E7BABA2CD2}"/>
              </a:ext>
            </a:extLst>
          </p:cNvPr>
          <p:cNvSpPr txBox="1"/>
          <p:nvPr/>
        </p:nvSpPr>
        <p:spPr>
          <a:xfrm>
            <a:off x="7230100" y="5374089"/>
            <a:ext cx="6104372" cy="461665"/>
          </a:xfrm>
          <a:prstGeom prst="rect">
            <a:avLst/>
          </a:prstGeom>
          <a:noFill/>
        </p:spPr>
        <p:txBody>
          <a:bodyPr wrap="square">
            <a:spAutoFit/>
          </a:bodyPr>
          <a:lstStyle/>
          <a:p>
            <a:r>
              <a:rPr lang="en-US" sz="2400" dirty="0"/>
              <a:t>Write-up of findings</a:t>
            </a:r>
          </a:p>
        </p:txBody>
      </p:sp>
      <p:sp>
        <p:nvSpPr>
          <p:cNvPr id="2" name="TextBox 1">
            <a:extLst>
              <a:ext uri="{FF2B5EF4-FFF2-40B4-BE49-F238E27FC236}">
                <a16:creationId xmlns:a16="http://schemas.microsoft.com/office/drawing/2014/main" id="{B43C745C-E2A5-F859-D68D-52B8B2BBDF85}"/>
              </a:ext>
            </a:extLst>
          </p:cNvPr>
          <p:cNvSpPr txBox="1"/>
          <p:nvPr/>
        </p:nvSpPr>
        <p:spPr>
          <a:xfrm>
            <a:off x="7475351" y="1644067"/>
            <a:ext cx="3990427" cy="1200329"/>
          </a:xfrm>
          <a:prstGeom prst="rect">
            <a:avLst/>
          </a:prstGeom>
          <a:solidFill>
            <a:schemeClr val="bg2"/>
          </a:solidFill>
          <a:ln w="19050">
            <a:solidFill>
              <a:srgbClr val="5A2781"/>
            </a:solidFill>
          </a:ln>
        </p:spPr>
        <p:txBody>
          <a:bodyPr wrap="square">
            <a:spAutoFit/>
          </a:bodyPr>
          <a:lstStyle/>
          <a:p>
            <a:pPr algn="ctr"/>
            <a:r>
              <a:rPr lang="en-US" sz="2400" b="1" dirty="0"/>
              <a:t>This process is labor-intensive and requires substantial attention to detail. </a:t>
            </a:r>
          </a:p>
        </p:txBody>
      </p:sp>
    </p:spTree>
    <p:extLst>
      <p:ext uri="{BB962C8B-B14F-4D97-AF65-F5344CB8AC3E}">
        <p14:creationId xmlns:p14="http://schemas.microsoft.com/office/powerpoint/2010/main" val="4135726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descr="Question mark with solid fill">
            <a:extLst>
              <a:ext uri="{FF2B5EF4-FFF2-40B4-BE49-F238E27FC236}">
                <a16:creationId xmlns:a16="http://schemas.microsoft.com/office/drawing/2014/main" id="{E598E1AF-5F97-71EE-DDB5-97B7B7AA83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810523">
            <a:off x="3956691" y="4437748"/>
            <a:ext cx="914400" cy="914400"/>
          </a:xfrm>
          <a:prstGeom prst="rect">
            <a:avLst/>
          </a:prstGeom>
        </p:spPr>
      </p:pic>
      <p:pic>
        <p:nvPicPr>
          <p:cNvPr id="13" name="Graphic 12" descr="Question mark with solid fill">
            <a:extLst>
              <a:ext uri="{FF2B5EF4-FFF2-40B4-BE49-F238E27FC236}">
                <a16:creationId xmlns:a16="http://schemas.microsoft.com/office/drawing/2014/main" id="{B53E5F07-5CA0-015A-F1F6-D9C7E28413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88324">
            <a:off x="2341604" y="3115322"/>
            <a:ext cx="914400" cy="914400"/>
          </a:xfrm>
          <a:prstGeom prst="rect">
            <a:avLst/>
          </a:prstGeom>
        </p:spPr>
      </p:pic>
      <p:pic>
        <p:nvPicPr>
          <p:cNvPr id="14" name="Graphic 13" descr="Question mark with solid fill">
            <a:extLst>
              <a:ext uri="{FF2B5EF4-FFF2-40B4-BE49-F238E27FC236}">
                <a16:creationId xmlns:a16="http://schemas.microsoft.com/office/drawing/2014/main" id="{8A5C8915-EBAC-6D87-45F8-31B42F4A35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621156">
            <a:off x="1390335" y="5463778"/>
            <a:ext cx="914400" cy="914400"/>
          </a:xfrm>
          <a:prstGeom prst="rect">
            <a:avLst/>
          </a:prstGeom>
        </p:spPr>
      </p:pic>
      <p:pic>
        <p:nvPicPr>
          <p:cNvPr id="15" name="Graphic 14" descr="Question mark with solid fill">
            <a:extLst>
              <a:ext uri="{FF2B5EF4-FFF2-40B4-BE49-F238E27FC236}">
                <a16:creationId xmlns:a16="http://schemas.microsoft.com/office/drawing/2014/main" id="{2D9FEE25-C830-5E42-ACC9-4AC592709D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275046">
            <a:off x="8220651" y="1701220"/>
            <a:ext cx="914400" cy="914400"/>
          </a:xfrm>
          <a:prstGeom prst="rect">
            <a:avLst/>
          </a:prstGeom>
        </p:spPr>
      </p:pic>
      <p:pic>
        <p:nvPicPr>
          <p:cNvPr id="16" name="Graphic 15" descr="Question mark with solid fill">
            <a:extLst>
              <a:ext uri="{FF2B5EF4-FFF2-40B4-BE49-F238E27FC236}">
                <a16:creationId xmlns:a16="http://schemas.microsoft.com/office/drawing/2014/main" id="{D6761013-FA2E-E027-792E-BDB8C97333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934400">
            <a:off x="697050" y="1839576"/>
            <a:ext cx="914400" cy="914400"/>
          </a:xfrm>
          <a:prstGeom prst="rect">
            <a:avLst/>
          </a:prstGeom>
        </p:spPr>
      </p:pic>
      <p:pic>
        <p:nvPicPr>
          <p:cNvPr id="17" name="Graphic 16" descr="Question mark with solid fill">
            <a:extLst>
              <a:ext uri="{FF2B5EF4-FFF2-40B4-BE49-F238E27FC236}">
                <a16:creationId xmlns:a16="http://schemas.microsoft.com/office/drawing/2014/main" id="{23E3E9DD-50D4-65C5-565C-FA9BD20AC2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066480">
            <a:off x="4163221" y="2329576"/>
            <a:ext cx="914400" cy="914400"/>
          </a:xfrm>
          <a:prstGeom prst="rect">
            <a:avLst/>
          </a:prstGeom>
        </p:spPr>
      </p:pic>
      <p:pic>
        <p:nvPicPr>
          <p:cNvPr id="18" name="Graphic 17" descr="Question mark with solid fill">
            <a:extLst>
              <a:ext uri="{FF2B5EF4-FFF2-40B4-BE49-F238E27FC236}">
                <a16:creationId xmlns:a16="http://schemas.microsoft.com/office/drawing/2014/main" id="{6B12AB24-5575-10B4-4E9B-6A0CB8D582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34264" y="2394752"/>
            <a:ext cx="914400" cy="914400"/>
          </a:xfrm>
          <a:prstGeom prst="rect">
            <a:avLst/>
          </a:prstGeom>
        </p:spPr>
      </p:pic>
      <p:pic>
        <p:nvPicPr>
          <p:cNvPr id="19" name="Graphic 18" descr="Question mark with solid fill">
            <a:extLst>
              <a:ext uri="{FF2B5EF4-FFF2-40B4-BE49-F238E27FC236}">
                <a16:creationId xmlns:a16="http://schemas.microsoft.com/office/drawing/2014/main" id="{663E7CBF-FAC7-C6B6-8364-79D62AC103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906080">
            <a:off x="329138" y="4027674"/>
            <a:ext cx="914400" cy="914400"/>
          </a:xfrm>
          <a:prstGeom prst="rect">
            <a:avLst/>
          </a:prstGeom>
        </p:spPr>
      </p:pic>
      <p:pic>
        <p:nvPicPr>
          <p:cNvPr id="24" name="Graphic 23" descr="Question mark with solid fill">
            <a:extLst>
              <a:ext uri="{FF2B5EF4-FFF2-40B4-BE49-F238E27FC236}">
                <a16:creationId xmlns:a16="http://schemas.microsoft.com/office/drawing/2014/main" id="{5BF64156-4486-3A18-FDBA-2B942FE56C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366666">
            <a:off x="2551176" y="1638886"/>
            <a:ext cx="914400" cy="914400"/>
          </a:xfrm>
          <a:prstGeom prst="rect">
            <a:avLst/>
          </a:prstGeom>
        </p:spPr>
      </p:pic>
      <p:pic>
        <p:nvPicPr>
          <p:cNvPr id="25" name="Graphic 24" descr="Question mark with solid fill">
            <a:extLst>
              <a:ext uri="{FF2B5EF4-FFF2-40B4-BE49-F238E27FC236}">
                <a16:creationId xmlns:a16="http://schemas.microsoft.com/office/drawing/2014/main" id="{9EE6D357-382D-650E-937A-687082E93C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347712">
            <a:off x="5325816" y="5162212"/>
            <a:ext cx="914400" cy="914400"/>
          </a:xfrm>
          <a:prstGeom prst="rect">
            <a:avLst/>
          </a:prstGeom>
        </p:spPr>
      </p:pic>
      <p:pic>
        <p:nvPicPr>
          <p:cNvPr id="26" name="Graphic 25" descr="Question mark with solid fill">
            <a:extLst>
              <a:ext uri="{FF2B5EF4-FFF2-40B4-BE49-F238E27FC236}">
                <a16:creationId xmlns:a16="http://schemas.microsoft.com/office/drawing/2014/main" id="{D2423F8D-6BFE-CB62-477C-C2C37FF893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082551">
            <a:off x="7270108" y="5413263"/>
            <a:ext cx="914400" cy="914400"/>
          </a:xfrm>
          <a:prstGeom prst="rect">
            <a:avLst/>
          </a:prstGeom>
        </p:spPr>
      </p:pic>
      <p:pic>
        <p:nvPicPr>
          <p:cNvPr id="27" name="Graphic 26" descr="Question mark with solid fill">
            <a:extLst>
              <a:ext uri="{FF2B5EF4-FFF2-40B4-BE49-F238E27FC236}">
                <a16:creationId xmlns:a16="http://schemas.microsoft.com/office/drawing/2014/main" id="{7B156D6B-AEC9-1433-AEF7-EE12E42557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00266">
            <a:off x="6558446" y="2054078"/>
            <a:ext cx="914400" cy="914400"/>
          </a:xfrm>
          <a:prstGeom prst="rect">
            <a:avLst/>
          </a:prstGeom>
        </p:spPr>
      </p:pic>
      <p:pic>
        <p:nvPicPr>
          <p:cNvPr id="28" name="Graphic 27" descr="Question mark with solid fill">
            <a:extLst>
              <a:ext uri="{FF2B5EF4-FFF2-40B4-BE49-F238E27FC236}">
                <a16:creationId xmlns:a16="http://schemas.microsoft.com/office/drawing/2014/main" id="{1E07FB13-B3C6-2D48-4384-2B54A69C28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096045">
            <a:off x="10216517" y="3935124"/>
            <a:ext cx="914400" cy="914400"/>
          </a:xfrm>
          <a:prstGeom prst="rect">
            <a:avLst/>
          </a:prstGeom>
        </p:spPr>
      </p:pic>
      <p:pic>
        <p:nvPicPr>
          <p:cNvPr id="29" name="Graphic 28" descr="Question mark with solid fill">
            <a:extLst>
              <a:ext uri="{FF2B5EF4-FFF2-40B4-BE49-F238E27FC236}">
                <a16:creationId xmlns:a16="http://schemas.microsoft.com/office/drawing/2014/main" id="{6DDAE818-BB1F-5507-50A1-8341B6E9C9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776217">
            <a:off x="8299003" y="4334422"/>
            <a:ext cx="914400" cy="914400"/>
          </a:xfrm>
          <a:prstGeom prst="rect">
            <a:avLst/>
          </a:prstGeom>
        </p:spPr>
      </p:pic>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Iterate on your interview guide</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36</a:t>
            </a:fld>
            <a:endParaRPr lang="en-US" dirty="0">
              <a:solidFill>
                <a:schemeClr val="bg1"/>
              </a:solidFill>
            </a:endParaRPr>
          </a:p>
        </p:txBody>
      </p:sp>
      <p:sp>
        <p:nvSpPr>
          <p:cNvPr id="2" name="TextBox 1">
            <a:extLst>
              <a:ext uri="{FF2B5EF4-FFF2-40B4-BE49-F238E27FC236}">
                <a16:creationId xmlns:a16="http://schemas.microsoft.com/office/drawing/2014/main" id="{E56938E9-685B-E582-143E-9E4C16B8AEED}"/>
              </a:ext>
            </a:extLst>
          </p:cNvPr>
          <p:cNvSpPr txBox="1"/>
          <p:nvPr/>
        </p:nvSpPr>
        <p:spPr>
          <a:xfrm>
            <a:off x="4521758" y="1450533"/>
            <a:ext cx="7435781" cy="707886"/>
          </a:xfrm>
          <a:prstGeom prst="rect">
            <a:avLst/>
          </a:prstGeom>
          <a:noFill/>
        </p:spPr>
        <p:txBody>
          <a:bodyPr wrap="square">
            <a:spAutoFit/>
          </a:bodyPr>
          <a:lstStyle/>
          <a:p>
            <a:r>
              <a:rPr lang="en-US" sz="4000" dirty="0">
                <a:latin typeface="Freestyle Script" panose="030804020302050B0404" pitchFamily="66" charset="0"/>
              </a:rPr>
              <a:t>especially toward the beginning of data collection!</a:t>
            </a:r>
            <a:endParaRPr lang="en-US" sz="2400" dirty="0">
              <a:latin typeface="Freestyle Script" panose="030804020302050B0404" pitchFamily="66" charset="0"/>
            </a:endParaRPr>
          </a:p>
        </p:txBody>
      </p:sp>
      <p:sp>
        <p:nvSpPr>
          <p:cNvPr id="3" name="TextBox 2">
            <a:extLst>
              <a:ext uri="{FF2B5EF4-FFF2-40B4-BE49-F238E27FC236}">
                <a16:creationId xmlns:a16="http://schemas.microsoft.com/office/drawing/2014/main" id="{1F4548B1-A480-9CE0-12B0-2CCFD0EA935C}"/>
              </a:ext>
            </a:extLst>
          </p:cNvPr>
          <p:cNvSpPr txBox="1"/>
          <p:nvPr/>
        </p:nvSpPr>
        <p:spPr>
          <a:xfrm>
            <a:off x="868076" y="2841706"/>
            <a:ext cx="2849815" cy="646331"/>
          </a:xfrm>
          <a:prstGeom prst="rect">
            <a:avLst/>
          </a:prstGeom>
          <a:solidFill>
            <a:srgbClr val="D9CFFF"/>
          </a:solidFill>
          <a:ln>
            <a:solidFill>
              <a:schemeClr val="tx1"/>
            </a:solidFill>
          </a:ln>
        </p:spPr>
        <p:txBody>
          <a:bodyPr wrap="square">
            <a:spAutoFit/>
          </a:bodyPr>
          <a:lstStyle/>
          <a:p>
            <a:pPr algn="ctr"/>
            <a:r>
              <a:rPr lang="en-US" b="1" dirty="0"/>
              <a:t>Are there important questions you want to add? </a:t>
            </a:r>
            <a:endParaRPr lang="en-US" dirty="0"/>
          </a:p>
        </p:txBody>
      </p:sp>
      <p:sp>
        <p:nvSpPr>
          <p:cNvPr id="4" name="TextBox 3">
            <a:extLst>
              <a:ext uri="{FF2B5EF4-FFF2-40B4-BE49-F238E27FC236}">
                <a16:creationId xmlns:a16="http://schemas.microsoft.com/office/drawing/2014/main" id="{66D8647E-81C6-8EA8-E76E-51EF5E02F0BA}"/>
              </a:ext>
            </a:extLst>
          </p:cNvPr>
          <p:cNvSpPr txBox="1"/>
          <p:nvPr/>
        </p:nvSpPr>
        <p:spPr>
          <a:xfrm>
            <a:off x="868076" y="3849047"/>
            <a:ext cx="2849815" cy="646331"/>
          </a:xfrm>
          <a:prstGeom prst="rect">
            <a:avLst/>
          </a:prstGeom>
          <a:solidFill>
            <a:srgbClr val="D9CFFF"/>
          </a:solidFill>
          <a:ln>
            <a:solidFill>
              <a:schemeClr val="tx1"/>
            </a:solidFill>
          </a:ln>
        </p:spPr>
        <p:txBody>
          <a:bodyPr wrap="square">
            <a:spAutoFit/>
          </a:bodyPr>
          <a:lstStyle/>
          <a:p>
            <a:pPr algn="ctr"/>
            <a:r>
              <a:rPr lang="en-US" b="1" dirty="0"/>
              <a:t>Are there elaborations you want to consistently ask?</a:t>
            </a:r>
            <a:endParaRPr lang="en-US" dirty="0"/>
          </a:p>
        </p:txBody>
      </p:sp>
      <p:sp>
        <p:nvSpPr>
          <p:cNvPr id="5" name="TextBox 4">
            <a:extLst>
              <a:ext uri="{FF2B5EF4-FFF2-40B4-BE49-F238E27FC236}">
                <a16:creationId xmlns:a16="http://schemas.microsoft.com/office/drawing/2014/main" id="{0EFC4074-C7D8-C875-D3A9-7E5CDBC0D8CE}"/>
              </a:ext>
            </a:extLst>
          </p:cNvPr>
          <p:cNvSpPr txBox="1"/>
          <p:nvPr/>
        </p:nvSpPr>
        <p:spPr>
          <a:xfrm>
            <a:off x="4662435" y="2841706"/>
            <a:ext cx="2849815" cy="646331"/>
          </a:xfrm>
          <a:prstGeom prst="rect">
            <a:avLst/>
          </a:prstGeom>
          <a:solidFill>
            <a:srgbClr val="D9CFFF"/>
          </a:solidFill>
          <a:ln>
            <a:solidFill>
              <a:schemeClr val="tx1"/>
            </a:solidFill>
          </a:ln>
        </p:spPr>
        <p:txBody>
          <a:bodyPr wrap="square">
            <a:spAutoFit/>
          </a:bodyPr>
          <a:lstStyle/>
          <a:p>
            <a:pPr algn="ctr"/>
            <a:r>
              <a:rPr lang="en-US" b="1" dirty="0"/>
              <a:t>Are any questions awkwardly worded?</a:t>
            </a:r>
            <a:endParaRPr lang="en-US" dirty="0"/>
          </a:p>
        </p:txBody>
      </p:sp>
      <p:sp>
        <p:nvSpPr>
          <p:cNvPr id="6" name="TextBox 5">
            <a:extLst>
              <a:ext uri="{FF2B5EF4-FFF2-40B4-BE49-F238E27FC236}">
                <a16:creationId xmlns:a16="http://schemas.microsoft.com/office/drawing/2014/main" id="{86A76F0A-33CE-4E26-DBDF-EA5DB7E51014}"/>
              </a:ext>
            </a:extLst>
          </p:cNvPr>
          <p:cNvSpPr txBox="1"/>
          <p:nvPr/>
        </p:nvSpPr>
        <p:spPr>
          <a:xfrm>
            <a:off x="4662435" y="3849047"/>
            <a:ext cx="2849815" cy="646331"/>
          </a:xfrm>
          <a:prstGeom prst="rect">
            <a:avLst/>
          </a:prstGeom>
          <a:solidFill>
            <a:srgbClr val="D9CFFF"/>
          </a:solidFill>
          <a:ln>
            <a:solidFill>
              <a:schemeClr val="tx1"/>
            </a:solidFill>
          </a:ln>
        </p:spPr>
        <p:txBody>
          <a:bodyPr wrap="square">
            <a:spAutoFit/>
          </a:bodyPr>
          <a:lstStyle/>
          <a:p>
            <a:pPr algn="ctr"/>
            <a:r>
              <a:rPr lang="en-US" b="1" dirty="0"/>
              <a:t>Are any questions asked in a suboptimal order?</a:t>
            </a:r>
            <a:endParaRPr lang="en-US" dirty="0"/>
          </a:p>
        </p:txBody>
      </p:sp>
      <p:sp>
        <p:nvSpPr>
          <p:cNvPr id="7" name="TextBox 6">
            <a:extLst>
              <a:ext uri="{FF2B5EF4-FFF2-40B4-BE49-F238E27FC236}">
                <a16:creationId xmlns:a16="http://schemas.microsoft.com/office/drawing/2014/main" id="{48BA8B46-6C36-F382-67BE-A2C05A3F6F70}"/>
              </a:ext>
            </a:extLst>
          </p:cNvPr>
          <p:cNvSpPr txBox="1"/>
          <p:nvPr/>
        </p:nvSpPr>
        <p:spPr>
          <a:xfrm>
            <a:off x="8456794" y="2841706"/>
            <a:ext cx="2849815" cy="646331"/>
          </a:xfrm>
          <a:prstGeom prst="rect">
            <a:avLst/>
          </a:prstGeom>
          <a:solidFill>
            <a:srgbClr val="D9CFFF"/>
          </a:solidFill>
          <a:ln>
            <a:solidFill>
              <a:schemeClr val="tx1"/>
            </a:solidFill>
          </a:ln>
        </p:spPr>
        <p:txBody>
          <a:bodyPr wrap="square">
            <a:spAutoFit/>
          </a:bodyPr>
          <a:lstStyle/>
          <a:p>
            <a:pPr algn="ctr"/>
            <a:r>
              <a:rPr lang="en-US" b="1" dirty="0"/>
              <a:t>Were any questions skipped, and why? </a:t>
            </a:r>
            <a:endParaRPr lang="en-US" dirty="0"/>
          </a:p>
        </p:txBody>
      </p:sp>
      <p:sp>
        <p:nvSpPr>
          <p:cNvPr id="8" name="TextBox 7">
            <a:extLst>
              <a:ext uri="{FF2B5EF4-FFF2-40B4-BE49-F238E27FC236}">
                <a16:creationId xmlns:a16="http://schemas.microsoft.com/office/drawing/2014/main" id="{2B246786-5E94-E8E4-E014-0B11CD1928BA}"/>
              </a:ext>
            </a:extLst>
          </p:cNvPr>
          <p:cNvSpPr txBox="1"/>
          <p:nvPr/>
        </p:nvSpPr>
        <p:spPr>
          <a:xfrm>
            <a:off x="8456794" y="3849047"/>
            <a:ext cx="2849815" cy="646331"/>
          </a:xfrm>
          <a:prstGeom prst="rect">
            <a:avLst/>
          </a:prstGeom>
          <a:solidFill>
            <a:srgbClr val="D9CFFF"/>
          </a:solidFill>
          <a:ln>
            <a:solidFill>
              <a:schemeClr val="tx1"/>
            </a:solidFill>
          </a:ln>
        </p:spPr>
        <p:txBody>
          <a:bodyPr wrap="square">
            <a:spAutoFit/>
          </a:bodyPr>
          <a:lstStyle/>
          <a:p>
            <a:pPr algn="ctr"/>
            <a:r>
              <a:rPr lang="en-US" b="1" dirty="0"/>
              <a:t>Are there questions you ought to remove? </a:t>
            </a:r>
            <a:endParaRPr lang="en-US" dirty="0"/>
          </a:p>
        </p:txBody>
      </p:sp>
      <p:pic>
        <p:nvPicPr>
          <p:cNvPr id="30" name="Graphic 29" descr="Question mark with solid fill">
            <a:extLst>
              <a:ext uri="{FF2B5EF4-FFF2-40B4-BE49-F238E27FC236}">
                <a16:creationId xmlns:a16="http://schemas.microsoft.com/office/drawing/2014/main" id="{74B89DEC-EBD0-8801-EB87-AD0295CBBF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700793">
            <a:off x="10476888" y="5362733"/>
            <a:ext cx="914400" cy="914400"/>
          </a:xfrm>
          <a:prstGeom prst="rect">
            <a:avLst/>
          </a:prstGeom>
        </p:spPr>
      </p:pic>
    </p:spTree>
    <p:extLst>
      <p:ext uri="{BB962C8B-B14F-4D97-AF65-F5344CB8AC3E}">
        <p14:creationId xmlns:p14="http://schemas.microsoft.com/office/powerpoint/2010/main" val="327858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Analyze the Data</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37</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393941"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Transcribe the interviews:</a:t>
            </a:r>
          </a:p>
          <a:p>
            <a:pPr marL="742950" lvl="1" indent="-285750">
              <a:buFont typeface="Arial" panose="020B0604020202020204" pitchFamily="34" charset="0"/>
              <a:buChar char="•"/>
            </a:pPr>
            <a:r>
              <a:rPr lang="en-US" sz="3200" dirty="0"/>
              <a:t>By hand (free or cheap)</a:t>
            </a:r>
          </a:p>
          <a:p>
            <a:pPr marL="742950" lvl="1" indent="-285750">
              <a:buFont typeface="Arial" panose="020B0604020202020204" pitchFamily="34" charset="0"/>
              <a:buChar char="•"/>
            </a:pPr>
            <a:r>
              <a:rPr lang="en-US" sz="3200" dirty="0"/>
              <a:t>Using an AI software (e.g., otter.ai) ($)</a:t>
            </a:r>
          </a:p>
          <a:p>
            <a:pPr marL="742950" lvl="1" indent="-285750">
              <a:buFont typeface="Arial" panose="020B0604020202020204" pitchFamily="34" charset="0"/>
              <a:buChar char="•"/>
            </a:pPr>
            <a:r>
              <a:rPr lang="en-US" sz="3200" dirty="0"/>
              <a:t>Using a transcription service ($$$)  </a:t>
            </a:r>
          </a:p>
        </p:txBody>
      </p:sp>
    </p:spTree>
    <p:extLst>
      <p:ext uri="{BB962C8B-B14F-4D97-AF65-F5344CB8AC3E}">
        <p14:creationId xmlns:p14="http://schemas.microsoft.com/office/powerpoint/2010/main" val="2005110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Analyze the Data</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38</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393941"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Transcribe the interviews:</a:t>
            </a:r>
          </a:p>
          <a:p>
            <a:pPr marL="742950" lvl="1" indent="-285750">
              <a:buFont typeface="Arial" panose="020B0604020202020204" pitchFamily="34" charset="0"/>
              <a:buChar char="•"/>
            </a:pPr>
            <a:r>
              <a:rPr lang="en-US" sz="3200" dirty="0"/>
              <a:t>By hand (free or cheap)</a:t>
            </a:r>
          </a:p>
          <a:p>
            <a:pPr marL="742950" lvl="1" indent="-285750">
              <a:buFont typeface="Arial" panose="020B0604020202020204" pitchFamily="34" charset="0"/>
              <a:buChar char="•"/>
            </a:pPr>
            <a:r>
              <a:rPr lang="en-US" sz="3200" dirty="0"/>
              <a:t>Using an AI software (e.g., otter.ai) ($)</a:t>
            </a:r>
          </a:p>
          <a:p>
            <a:pPr marL="742950" lvl="1" indent="-285750">
              <a:buFont typeface="Arial" panose="020B0604020202020204" pitchFamily="34" charset="0"/>
              <a:buChar char="•"/>
            </a:pPr>
            <a:r>
              <a:rPr lang="en-US" sz="3200" dirty="0"/>
              <a:t>Using a transcription service ($$$)  </a:t>
            </a:r>
          </a:p>
          <a:p>
            <a:pPr marL="285750" indent="-285750">
              <a:buFont typeface="Arial" panose="020B0604020202020204" pitchFamily="34" charset="0"/>
              <a:buChar char="•"/>
            </a:pPr>
            <a:r>
              <a:rPr lang="en-US" sz="3200" dirty="0"/>
              <a:t>Code the interviews: </a:t>
            </a:r>
          </a:p>
          <a:p>
            <a:pPr marL="742950" lvl="1" indent="-285750">
              <a:buFont typeface="Arial" panose="020B0604020202020204" pitchFamily="34" charset="0"/>
              <a:buChar char="•"/>
            </a:pPr>
            <a:r>
              <a:rPr lang="en-US" sz="3200" dirty="0"/>
              <a:t>Identify patterns and themes in your data based on your research question, your notes from data collection, what the literature on your topic says, and/or what seems interesting</a:t>
            </a:r>
          </a:p>
          <a:p>
            <a:pPr marL="742950" lvl="1" indent="-285750">
              <a:buFont typeface="Arial" panose="020B0604020202020204" pitchFamily="34" charset="0"/>
              <a:buChar char="•"/>
            </a:pPr>
            <a:r>
              <a:rPr lang="en-US" sz="3200" dirty="0"/>
              <a:t>This is often iterative, meaning there are multiple rounds</a:t>
            </a:r>
          </a:p>
        </p:txBody>
      </p:sp>
    </p:spTree>
    <p:extLst>
      <p:ext uri="{BB962C8B-B14F-4D97-AF65-F5344CB8AC3E}">
        <p14:creationId xmlns:p14="http://schemas.microsoft.com/office/powerpoint/2010/main" val="13289820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Analyze the Data: Example</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39</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4" y="2286995"/>
            <a:ext cx="4190292" cy="3970318"/>
          </a:xfrm>
          <a:prstGeom prst="rect">
            <a:avLst/>
          </a:prstGeom>
          <a:noFill/>
        </p:spPr>
        <p:txBody>
          <a:bodyPr wrap="square" rtlCol="0">
            <a:spAutoFit/>
          </a:bodyPr>
          <a:lstStyle/>
          <a:p>
            <a:r>
              <a:rPr lang="en-US" dirty="0"/>
              <a:t>KM: What are some of the things that you think are important to look for in a college? </a:t>
            </a:r>
          </a:p>
          <a:p>
            <a:endParaRPr lang="en-US" dirty="0"/>
          </a:p>
          <a:p>
            <a:r>
              <a:rPr lang="en-US" dirty="0"/>
              <a:t>R: I think that it would be really cool if it was somewhere that she could go hiking or do stuff, like if she's close to a little town, and she can go and walk the town and have dinner with her friends or whatever. So I guess the social part is really important for me, for her to keep that going and activities to do. So I think for me, that would be most important for her, </a:t>
            </a:r>
            <a:r>
              <a:rPr lang="en-US" dirty="0" err="1"/>
              <a:t>'cause</a:t>
            </a:r>
            <a:r>
              <a:rPr lang="en-US" dirty="0"/>
              <a:t> I don't know what she wants to do.</a:t>
            </a:r>
          </a:p>
        </p:txBody>
      </p:sp>
      <p:sp>
        <p:nvSpPr>
          <p:cNvPr id="3" name="TextBox 2">
            <a:extLst>
              <a:ext uri="{FF2B5EF4-FFF2-40B4-BE49-F238E27FC236}">
                <a16:creationId xmlns:a16="http://schemas.microsoft.com/office/drawing/2014/main" id="{D87B2C4D-6697-4501-28E5-786DDFC35918}"/>
              </a:ext>
            </a:extLst>
          </p:cNvPr>
          <p:cNvSpPr txBox="1"/>
          <p:nvPr/>
        </p:nvSpPr>
        <p:spPr>
          <a:xfrm>
            <a:off x="5489006" y="2286995"/>
            <a:ext cx="6109252" cy="3970318"/>
          </a:xfrm>
          <a:prstGeom prst="rect">
            <a:avLst/>
          </a:prstGeom>
          <a:noFill/>
        </p:spPr>
        <p:txBody>
          <a:bodyPr wrap="square">
            <a:spAutoFit/>
          </a:bodyPr>
          <a:lstStyle/>
          <a:p>
            <a:r>
              <a:rPr lang="en-US" dirty="0"/>
              <a:t>KM: Gotcha. Okay. And then, what do you think are some of the important things to look for in a college? More important or less important to look for? </a:t>
            </a:r>
          </a:p>
          <a:p>
            <a:endParaRPr lang="en-US" dirty="0"/>
          </a:p>
          <a:p>
            <a:r>
              <a:rPr lang="en-US" dirty="0"/>
              <a:t>R: I think location is really important to an urban area, access to an urban area, because I know myself, when I went to school, it was in a rural area basically, and I think that was a disadvantage. So think, yeah, access to some... And access to an airport. [laughter] I hear these stories of friends whose kids are going to these schools up in the middle of upstate New York, and it takes forever to get... Anyway, whatever. It's just accessibility to airports in urban areas. Size is important. I think the feel of the campus diversity, the courses that are available, of course. Gosh, I don't know. [chuckle] Yeah.</a:t>
            </a:r>
          </a:p>
        </p:txBody>
      </p:sp>
      <p:sp>
        <p:nvSpPr>
          <p:cNvPr id="4" name="TextBox 3">
            <a:extLst>
              <a:ext uri="{FF2B5EF4-FFF2-40B4-BE49-F238E27FC236}">
                <a16:creationId xmlns:a16="http://schemas.microsoft.com/office/drawing/2014/main" id="{6FE8BC2A-DA31-C001-217A-8D118E084641}"/>
              </a:ext>
            </a:extLst>
          </p:cNvPr>
          <p:cNvSpPr txBox="1"/>
          <p:nvPr/>
        </p:nvSpPr>
        <p:spPr>
          <a:xfrm>
            <a:off x="1080111" y="1726955"/>
            <a:ext cx="2849815" cy="369332"/>
          </a:xfrm>
          <a:prstGeom prst="rect">
            <a:avLst/>
          </a:prstGeom>
          <a:solidFill>
            <a:srgbClr val="D9CFFF"/>
          </a:solidFill>
          <a:ln>
            <a:solidFill>
              <a:schemeClr val="tx1"/>
            </a:solidFill>
          </a:ln>
        </p:spPr>
        <p:txBody>
          <a:bodyPr wrap="square">
            <a:spAutoFit/>
          </a:bodyPr>
          <a:lstStyle/>
          <a:p>
            <a:pPr algn="ctr"/>
            <a:r>
              <a:rPr lang="en-US" b="1" dirty="0"/>
              <a:t>Interview 1 - Excerpt</a:t>
            </a:r>
            <a:endParaRPr lang="en-US" dirty="0"/>
          </a:p>
        </p:txBody>
      </p:sp>
      <p:sp>
        <p:nvSpPr>
          <p:cNvPr id="5" name="TextBox 4">
            <a:extLst>
              <a:ext uri="{FF2B5EF4-FFF2-40B4-BE49-F238E27FC236}">
                <a16:creationId xmlns:a16="http://schemas.microsoft.com/office/drawing/2014/main" id="{3A76DA3B-D1DA-398A-4A7D-9F059064C95F}"/>
              </a:ext>
            </a:extLst>
          </p:cNvPr>
          <p:cNvSpPr txBox="1"/>
          <p:nvPr/>
        </p:nvSpPr>
        <p:spPr>
          <a:xfrm>
            <a:off x="7118724" y="1726955"/>
            <a:ext cx="2849815" cy="369332"/>
          </a:xfrm>
          <a:prstGeom prst="rect">
            <a:avLst/>
          </a:prstGeom>
          <a:solidFill>
            <a:srgbClr val="D9CFFF"/>
          </a:solidFill>
          <a:ln>
            <a:solidFill>
              <a:schemeClr val="tx1"/>
            </a:solidFill>
          </a:ln>
        </p:spPr>
        <p:txBody>
          <a:bodyPr wrap="square">
            <a:spAutoFit/>
          </a:bodyPr>
          <a:lstStyle/>
          <a:p>
            <a:pPr algn="ctr"/>
            <a:r>
              <a:rPr lang="en-US" b="1" dirty="0"/>
              <a:t>Interview 2 - Excerpt</a:t>
            </a:r>
            <a:endParaRPr lang="en-US" dirty="0"/>
          </a:p>
        </p:txBody>
      </p:sp>
    </p:spTree>
    <p:extLst>
      <p:ext uri="{BB962C8B-B14F-4D97-AF65-F5344CB8AC3E}">
        <p14:creationId xmlns:p14="http://schemas.microsoft.com/office/powerpoint/2010/main" val="1883158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40</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4" y="2286995"/>
            <a:ext cx="4190292" cy="3970318"/>
          </a:xfrm>
          <a:prstGeom prst="rect">
            <a:avLst/>
          </a:prstGeom>
          <a:noFill/>
        </p:spPr>
        <p:txBody>
          <a:bodyPr wrap="square" rtlCol="0">
            <a:spAutoFit/>
          </a:bodyPr>
          <a:lstStyle/>
          <a:p>
            <a:r>
              <a:rPr lang="en-US" dirty="0"/>
              <a:t>KM: What are some of the things that you think are important to look for in a college? </a:t>
            </a:r>
          </a:p>
          <a:p>
            <a:endParaRPr lang="en-US" dirty="0"/>
          </a:p>
          <a:p>
            <a:r>
              <a:rPr lang="en-US" dirty="0"/>
              <a:t>R: </a:t>
            </a:r>
            <a:r>
              <a:rPr lang="en-US" dirty="0">
                <a:highlight>
                  <a:srgbClr val="FFFF00"/>
                </a:highlight>
              </a:rPr>
              <a:t>I think that it would be really cool if it was somewhere that she could go hiking or do stuff, like if she's close to a little town, and she can go and walk the town and have dinner with her friends or whatever. So I guess the social part is really important for me, for her to keep that going and activities to do. So I think for me, that would be most important for her, </a:t>
            </a:r>
            <a:r>
              <a:rPr lang="en-US" dirty="0" err="1">
                <a:highlight>
                  <a:srgbClr val="FFFF00"/>
                </a:highlight>
              </a:rPr>
              <a:t>'cause</a:t>
            </a:r>
            <a:r>
              <a:rPr lang="en-US" dirty="0">
                <a:highlight>
                  <a:srgbClr val="FFFF00"/>
                </a:highlight>
              </a:rPr>
              <a:t> I don't know what she wants to do.</a:t>
            </a:r>
          </a:p>
        </p:txBody>
      </p:sp>
      <p:sp>
        <p:nvSpPr>
          <p:cNvPr id="3" name="TextBox 2">
            <a:extLst>
              <a:ext uri="{FF2B5EF4-FFF2-40B4-BE49-F238E27FC236}">
                <a16:creationId xmlns:a16="http://schemas.microsoft.com/office/drawing/2014/main" id="{D87B2C4D-6697-4501-28E5-786DDFC35918}"/>
              </a:ext>
            </a:extLst>
          </p:cNvPr>
          <p:cNvSpPr txBox="1"/>
          <p:nvPr/>
        </p:nvSpPr>
        <p:spPr>
          <a:xfrm>
            <a:off x="5489006" y="2286995"/>
            <a:ext cx="6109252" cy="3970318"/>
          </a:xfrm>
          <a:prstGeom prst="rect">
            <a:avLst/>
          </a:prstGeom>
          <a:noFill/>
        </p:spPr>
        <p:txBody>
          <a:bodyPr wrap="square">
            <a:spAutoFit/>
          </a:bodyPr>
          <a:lstStyle/>
          <a:p>
            <a:r>
              <a:rPr lang="en-US" dirty="0"/>
              <a:t>KM: Gotcha. Okay. And then, what do you think are some of the important things to look for in a college? More important or less important to look for? </a:t>
            </a:r>
          </a:p>
          <a:p>
            <a:endParaRPr lang="en-US" dirty="0"/>
          </a:p>
          <a:p>
            <a:r>
              <a:rPr lang="en-US" dirty="0"/>
              <a:t>R: </a:t>
            </a:r>
            <a:r>
              <a:rPr lang="en-US" dirty="0">
                <a:highlight>
                  <a:srgbClr val="FFFF00"/>
                </a:highlight>
              </a:rPr>
              <a:t>I think location is really important to an urban area, access to an urban area, because I know myself, when I went to school, it was in a rural area basically, and I think that was a disadvantage. So think, yeah, access to some... And access to an airport. [laughter] I hear these stories of friends whose kids are going to these schools up in the middle of upstate New York, and it takes forever to get... Anyway, whatever. It's just accessibility to airports in urban areas. Size is important. I think the feel of the campus diversity, the courses that are available, of course. Gosh, I don't know. [chuckle] Yeah.</a:t>
            </a:r>
          </a:p>
        </p:txBody>
      </p:sp>
      <p:sp>
        <p:nvSpPr>
          <p:cNvPr id="4" name="TextBox 3">
            <a:extLst>
              <a:ext uri="{FF2B5EF4-FFF2-40B4-BE49-F238E27FC236}">
                <a16:creationId xmlns:a16="http://schemas.microsoft.com/office/drawing/2014/main" id="{6FE8BC2A-DA31-C001-217A-8D118E084641}"/>
              </a:ext>
            </a:extLst>
          </p:cNvPr>
          <p:cNvSpPr txBox="1"/>
          <p:nvPr/>
        </p:nvSpPr>
        <p:spPr>
          <a:xfrm>
            <a:off x="1080111" y="1726955"/>
            <a:ext cx="2849815" cy="369332"/>
          </a:xfrm>
          <a:prstGeom prst="rect">
            <a:avLst/>
          </a:prstGeom>
          <a:solidFill>
            <a:srgbClr val="D9CFFF"/>
          </a:solidFill>
          <a:ln>
            <a:solidFill>
              <a:schemeClr val="tx1"/>
            </a:solidFill>
          </a:ln>
        </p:spPr>
        <p:txBody>
          <a:bodyPr wrap="square">
            <a:spAutoFit/>
          </a:bodyPr>
          <a:lstStyle/>
          <a:p>
            <a:pPr algn="ctr"/>
            <a:r>
              <a:rPr lang="en-US" b="1" dirty="0"/>
              <a:t>Interview 1 - Excerpt</a:t>
            </a:r>
            <a:endParaRPr lang="en-US" dirty="0"/>
          </a:p>
        </p:txBody>
      </p:sp>
      <p:sp>
        <p:nvSpPr>
          <p:cNvPr id="5" name="TextBox 4">
            <a:extLst>
              <a:ext uri="{FF2B5EF4-FFF2-40B4-BE49-F238E27FC236}">
                <a16:creationId xmlns:a16="http://schemas.microsoft.com/office/drawing/2014/main" id="{3A76DA3B-D1DA-398A-4A7D-9F059064C95F}"/>
              </a:ext>
            </a:extLst>
          </p:cNvPr>
          <p:cNvSpPr txBox="1"/>
          <p:nvPr/>
        </p:nvSpPr>
        <p:spPr>
          <a:xfrm>
            <a:off x="7118724" y="1726955"/>
            <a:ext cx="2849815" cy="369332"/>
          </a:xfrm>
          <a:prstGeom prst="rect">
            <a:avLst/>
          </a:prstGeom>
          <a:solidFill>
            <a:srgbClr val="D9CFFF"/>
          </a:solidFill>
          <a:ln>
            <a:solidFill>
              <a:schemeClr val="tx1"/>
            </a:solidFill>
          </a:ln>
        </p:spPr>
        <p:txBody>
          <a:bodyPr wrap="square">
            <a:spAutoFit/>
          </a:bodyPr>
          <a:lstStyle/>
          <a:p>
            <a:pPr algn="ctr"/>
            <a:r>
              <a:rPr lang="en-US" b="1" dirty="0"/>
              <a:t>Interview 2 - Excerpt</a:t>
            </a:r>
            <a:endParaRPr lang="en-US" dirty="0"/>
          </a:p>
        </p:txBody>
      </p:sp>
      <p:graphicFrame>
        <p:nvGraphicFramePr>
          <p:cNvPr id="8" name="Diagram 7">
            <a:extLst>
              <a:ext uri="{FF2B5EF4-FFF2-40B4-BE49-F238E27FC236}">
                <a16:creationId xmlns:a16="http://schemas.microsoft.com/office/drawing/2014/main" id="{9698118B-3308-C997-2344-327D5E9162BE}"/>
              </a:ext>
            </a:extLst>
          </p:cNvPr>
          <p:cNvGraphicFramePr/>
          <p:nvPr>
            <p:extLst>
              <p:ext uri="{D42A27DB-BD31-4B8C-83A1-F6EECF244321}">
                <p14:modId xmlns:p14="http://schemas.microsoft.com/office/powerpoint/2010/main" val="3874611404"/>
              </p:ext>
            </p:extLst>
          </p:nvPr>
        </p:nvGraphicFramePr>
        <p:xfrm>
          <a:off x="1617404" y="-954157"/>
          <a:ext cx="8816983" cy="3723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3434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41</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4" y="2286995"/>
            <a:ext cx="4190292" cy="3970318"/>
          </a:xfrm>
          <a:prstGeom prst="rect">
            <a:avLst/>
          </a:prstGeom>
          <a:noFill/>
        </p:spPr>
        <p:txBody>
          <a:bodyPr wrap="square" rtlCol="0">
            <a:spAutoFit/>
          </a:bodyPr>
          <a:lstStyle/>
          <a:p>
            <a:endParaRPr lang="en-US" dirty="0"/>
          </a:p>
          <a:p>
            <a:endParaRPr lang="en-US" dirty="0"/>
          </a:p>
          <a:p>
            <a:endParaRPr lang="en-US" dirty="0"/>
          </a:p>
          <a:p>
            <a:endParaRPr lang="en-US" dirty="0"/>
          </a:p>
          <a:p>
            <a:r>
              <a:rPr lang="en-US" dirty="0"/>
              <a:t>I think that it would be really cool if it was </a:t>
            </a:r>
            <a:r>
              <a:rPr lang="en-US" dirty="0">
                <a:highlight>
                  <a:srgbClr val="00FF00"/>
                </a:highlight>
              </a:rPr>
              <a:t>somewhere that she could go hiking</a:t>
            </a:r>
            <a:r>
              <a:rPr lang="en-US" dirty="0"/>
              <a:t> or do stuff, like if she's close to a little town, and </a:t>
            </a:r>
            <a:r>
              <a:rPr lang="en-US" dirty="0">
                <a:highlight>
                  <a:srgbClr val="FF00FF"/>
                </a:highlight>
              </a:rPr>
              <a:t>she can go and walk the town and have dinner with her friends</a:t>
            </a:r>
            <a:r>
              <a:rPr lang="en-US" dirty="0"/>
              <a:t> or whatever. So I guess the social part is really important for me, for her to keep that going and activities to do. So I think for me, that would be most important for her, </a:t>
            </a:r>
            <a:r>
              <a:rPr lang="en-US" dirty="0" err="1"/>
              <a:t>'cause</a:t>
            </a:r>
            <a:r>
              <a:rPr lang="en-US" dirty="0"/>
              <a:t> I don't know </a:t>
            </a:r>
            <a:r>
              <a:rPr lang="en-US" dirty="0">
                <a:highlight>
                  <a:srgbClr val="00FFFF"/>
                </a:highlight>
              </a:rPr>
              <a:t>what she wants to do</a:t>
            </a:r>
            <a:r>
              <a:rPr lang="en-US" dirty="0"/>
              <a:t>.</a:t>
            </a:r>
          </a:p>
        </p:txBody>
      </p:sp>
      <p:sp>
        <p:nvSpPr>
          <p:cNvPr id="3" name="TextBox 2">
            <a:extLst>
              <a:ext uri="{FF2B5EF4-FFF2-40B4-BE49-F238E27FC236}">
                <a16:creationId xmlns:a16="http://schemas.microsoft.com/office/drawing/2014/main" id="{D87B2C4D-6697-4501-28E5-786DDFC35918}"/>
              </a:ext>
            </a:extLst>
          </p:cNvPr>
          <p:cNvSpPr txBox="1"/>
          <p:nvPr/>
        </p:nvSpPr>
        <p:spPr>
          <a:xfrm>
            <a:off x="5489006" y="2286995"/>
            <a:ext cx="6109252" cy="3970318"/>
          </a:xfrm>
          <a:prstGeom prst="rect">
            <a:avLst/>
          </a:prstGeom>
          <a:noFill/>
        </p:spPr>
        <p:txBody>
          <a:bodyPr wrap="square">
            <a:spAutoFit/>
          </a:bodyPr>
          <a:lstStyle/>
          <a:p>
            <a:endParaRPr lang="en-US" dirty="0"/>
          </a:p>
          <a:p>
            <a:endParaRPr lang="en-US" dirty="0"/>
          </a:p>
          <a:p>
            <a:endParaRPr lang="en-US" dirty="0"/>
          </a:p>
          <a:p>
            <a:endParaRPr lang="en-US" dirty="0"/>
          </a:p>
          <a:p>
            <a:r>
              <a:rPr lang="en-US" dirty="0"/>
              <a:t>I think </a:t>
            </a:r>
            <a:r>
              <a:rPr lang="en-US" dirty="0">
                <a:highlight>
                  <a:srgbClr val="FF00FF"/>
                </a:highlight>
              </a:rPr>
              <a:t>location is really important to an urban area</a:t>
            </a:r>
            <a:r>
              <a:rPr lang="en-US" dirty="0"/>
              <a:t>, access to an urban area, because I know myself, when I went to school, it was in a rural area basically, and I think that was a disadvantage. So think, yeah, access to some... </a:t>
            </a:r>
            <a:r>
              <a:rPr lang="en-US" dirty="0">
                <a:highlight>
                  <a:srgbClr val="FF00FF"/>
                </a:highlight>
              </a:rPr>
              <a:t>And access to an airport. [laughter] I hear these stories of friends whose kids are going to these schools up in the middle of upstate New York, and it takes forever to get</a:t>
            </a:r>
            <a:r>
              <a:rPr lang="en-US" dirty="0"/>
              <a:t>... Anyway, whatever. It's just accessibility to airports in urban areas. </a:t>
            </a:r>
            <a:r>
              <a:rPr lang="en-US" dirty="0">
                <a:highlight>
                  <a:srgbClr val="FF0000"/>
                </a:highlight>
              </a:rPr>
              <a:t>Size is important</a:t>
            </a:r>
            <a:r>
              <a:rPr lang="en-US" dirty="0"/>
              <a:t>. I think the feel of the campus </a:t>
            </a:r>
            <a:r>
              <a:rPr lang="en-US" dirty="0">
                <a:highlight>
                  <a:srgbClr val="FFFFFF"/>
                </a:highlight>
              </a:rPr>
              <a:t>diversity</a:t>
            </a:r>
            <a:r>
              <a:rPr lang="en-US" dirty="0"/>
              <a:t>, the </a:t>
            </a:r>
            <a:r>
              <a:rPr lang="en-US" dirty="0">
                <a:solidFill>
                  <a:schemeClr val="bg1"/>
                </a:solidFill>
                <a:highlight>
                  <a:srgbClr val="0000FF"/>
                </a:highlight>
              </a:rPr>
              <a:t>courses that are available</a:t>
            </a:r>
            <a:r>
              <a:rPr lang="en-US" dirty="0"/>
              <a:t>, of course. Gosh, I don't know. [chuckle] Yeah.</a:t>
            </a:r>
          </a:p>
        </p:txBody>
      </p:sp>
      <p:sp>
        <p:nvSpPr>
          <p:cNvPr id="4" name="TextBox 3">
            <a:extLst>
              <a:ext uri="{FF2B5EF4-FFF2-40B4-BE49-F238E27FC236}">
                <a16:creationId xmlns:a16="http://schemas.microsoft.com/office/drawing/2014/main" id="{6FE8BC2A-DA31-C001-217A-8D118E084641}"/>
              </a:ext>
            </a:extLst>
          </p:cNvPr>
          <p:cNvSpPr txBox="1"/>
          <p:nvPr/>
        </p:nvSpPr>
        <p:spPr>
          <a:xfrm>
            <a:off x="1080111" y="1726955"/>
            <a:ext cx="2849815" cy="369332"/>
          </a:xfrm>
          <a:prstGeom prst="rect">
            <a:avLst/>
          </a:prstGeom>
          <a:solidFill>
            <a:srgbClr val="D9CFFF"/>
          </a:solidFill>
          <a:ln>
            <a:solidFill>
              <a:schemeClr val="tx1"/>
            </a:solidFill>
          </a:ln>
        </p:spPr>
        <p:txBody>
          <a:bodyPr wrap="square">
            <a:spAutoFit/>
          </a:bodyPr>
          <a:lstStyle/>
          <a:p>
            <a:pPr algn="ctr"/>
            <a:r>
              <a:rPr lang="en-US" b="1" dirty="0"/>
              <a:t>Interview 1 - Excerpt</a:t>
            </a:r>
            <a:endParaRPr lang="en-US" dirty="0"/>
          </a:p>
        </p:txBody>
      </p:sp>
      <p:sp>
        <p:nvSpPr>
          <p:cNvPr id="5" name="TextBox 4">
            <a:extLst>
              <a:ext uri="{FF2B5EF4-FFF2-40B4-BE49-F238E27FC236}">
                <a16:creationId xmlns:a16="http://schemas.microsoft.com/office/drawing/2014/main" id="{3A76DA3B-D1DA-398A-4A7D-9F059064C95F}"/>
              </a:ext>
            </a:extLst>
          </p:cNvPr>
          <p:cNvSpPr txBox="1"/>
          <p:nvPr/>
        </p:nvSpPr>
        <p:spPr>
          <a:xfrm>
            <a:off x="7118724" y="1726955"/>
            <a:ext cx="2849815" cy="369332"/>
          </a:xfrm>
          <a:prstGeom prst="rect">
            <a:avLst/>
          </a:prstGeom>
          <a:solidFill>
            <a:srgbClr val="D9CFFF"/>
          </a:solidFill>
          <a:ln>
            <a:solidFill>
              <a:schemeClr val="tx1"/>
            </a:solidFill>
          </a:ln>
        </p:spPr>
        <p:txBody>
          <a:bodyPr wrap="square">
            <a:spAutoFit/>
          </a:bodyPr>
          <a:lstStyle/>
          <a:p>
            <a:pPr algn="ctr"/>
            <a:r>
              <a:rPr lang="en-US" b="1" dirty="0"/>
              <a:t>Interview 2 - Excerpt</a:t>
            </a:r>
            <a:endParaRPr lang="en-US" dirty="0"/>
          </a:p>
        </p:txBody>
      </p:sp>
      <p:graphicFrame>
        <p:nvGraphicFramePr>
          <p:cNvPr id="2" name="Diagram 1">
            <a:extLst>
              <a:ext uri="{FF2B5EF4-FFF2-40B4-BE49-F238E27FC236}">
                <a16:creationId xmlns:a16="http://schemas.microsoft.com/office/drawing/2014/main" id="{DDDFC454-797C-200E-DB21-1CF0F3DD3D9C}"/>
              </a:ext>
            </a:extLst>
          </p:cNvPr>
          <p:cNvGraphicFramePr/>
          <p:nvPr>
            <p:extLst>
              <p:ext uri="{D42A27DB-BD31-4B8C-83A1-F6EECF244321}">
                <p14:modId xmlns:p14="http://schemas.microsoft.com/office/powerpoint/2010/main" val="3451231332"/>
              </p:ext>
            </p:extLst>
          </p:nvPr>
        </p:nvGraphicFramePr>
        <p:xfrm>
          <a:off x="1617404" y="-954157"/>
          <a:ext cx="8816983" cy="3723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0763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Write up your findings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42</a:t>
            </a:fld>
            <a:endParaRPr lang="en-US" dirty="0">
              <a:solidFill>
                <a:schemeClr val="bg1"/>
              </a:solidFill>
            </a:endParaRPr>
          </a:p>
        </p:txBody>
      </p:sp>
      <p:pic>
        <p:nvPicPr>
          <p:cNvPr id="3" name="Graphic 2" descr="Easel outline">
            <a:extLst>
              <a:ext uri="{FF2B5EF4-FFF2-40B4-BE49-F238E27FC236}">
                <a16:creationId xmlns:a16="http://schemas.microsoft.com/office/drawing/2014/main" id="{61B038C4-53A0-50DC-B1D7-5D368C7B18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83930" y="1756384"/>
            <a:ext cx="914400" cy="914400"/>
          </a:xfrm>
          <a:prstGeom prst="rect">
            <a:avLst/>
          </a:prstGeom>
        </p:spPr>
      </p:pic>
      <p:pic>
        <p:nvPicPr>
          <p:cNvPr id="5" name="Graphic 4" descr="Venn diagram outline">
            <a:extLst>
              <a:ext uri="{FF2B5EF4-FFF2-40B4-BE49-F238E27FC236}">
                <a16:creationId xmlns:a16="http://schemas.microsoft.com/office/drawing/2014/main" id="{766E2445-47E4-B5F3-B7DA-F69B791512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08142" y="1756384"/>
            <a:ext cx="914400" cy="914400"/>
          </a:xfrm>
          <a:prstGeom prst="rect">
            <a:avLst/>
          </a:prstGeom>
        </p:spPr>
      </p:pic>
      <p:pic>
        <p:nvPicPr>
          <p:cNvPr id="7" name="Graphic 6" descr="Workflow outline">
            <a:extLst>
              <a:ext uri="{FF2B5EF4-FFF2-40B4-BE49-F238E27FC236}">
                <a16:creationId xmlns:a16="http://schemas.microsoft.com/office/drawing/2014/main" id="{678B7162-B811-F017-2287-46009607610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22118" y="3514580"/>
            <a:ext cx="914400" cy="914400"/>
          </a:xfrm>
          <a:prstGeom prst="rect">
            <a:avLst/>
          </a:prstGeom>
        </p:spPr>
      </p:pic>
      <p:pic>
        <p:nvPicPr>
          <p:cNvPr id="9" name="Graphic 8" descr="Abacus outline">
            <a:extLst>
              <a:ext uri="{FF2B5EF4-FFF2-40B4-BE49-F238E27FC236}">
                <a16:creationId xmlns:a16="http://schemas.microsoft.com/office/drawing/2014/main" id="{C96632EC-2F1F-8641-CD2C-B5079188930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94504" y="3514580"/>
            <a:ext cx="914400" cy="914400"/>
          </a:xfrm>
          <a:prstGeom prst="rect">
            <a:avLst/>
          </a:prstGeom>
        </p:spPr>
      </p:pic>
      <p:pic>
        <p:nvPicPr>
          <p:cNvPr id="11" name="Graphic 10" descr="Road outline">
            <a:extLst>
              <a:ext uri="{FF2B5EF4-FFF2-40B4-BE49-F238E27FC236}">
                <a16:creationId xmlns:a16="http://schemas.microsoft.com/office/drawing/2014/main" id="{313A6054-DD20-8E01-D048-5BAD73E45FF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638800" y="1789334"/>
            <a:ext cx="914400" cy="914400"/>
          </a:xfrm>
          <a:prstGeom prst="rect">
            <a:avLst/>
          </a:prstGeom>
        </p:spPr>
      </p:pic>
      <p:sp>
        <p:nvSpPr>
          <p:cNvPr id="12" name="TextBox 11">
            <a:extLst>
              <a:ext uri="{FF2B5EF4-FFF2-40B4-BE49-F238E27FC236}">
                <a16:creationId xmlns:a16="http://schemas.microsoft.com/office/drawing/2014/main" id="{24B25B70-67B3-9176-C21D-74869902199E}"/>
              </a:ext>
            </a:extLst>
          </p:cNvPr>
          <p:cNvSpPr txBox="1"/>
          <p:nvPr/>
        </p:nvSpPr>
        <p:spPr>
          <a:xfrm>
            <a:off x="5270728" y="2751882"/>
            <a:ext cx="1650543" cy="461665"/>
          </a:xfrm>
          <a:prstGeom prst="rect">
            <a:avLst/>
          </a:prstGeom>
          <a:solidFill>
            <a:schemeClr val="bg2"/>
          </a:solidFill>
          <a:ln w="19050">
            <a:solidFill>
              <a:srgbClr val="5A2781"/>
            </a:solidFill>
          </a:ln>
        </p:spPr>
        <p:txBody>
          <a:bodyPr wrap="square">
            <a:spAutoFit/>
          </a:bodyPr>
          <a:lstStyle/>
          <a:p>
            <a:pPr algn="ctr"/>
            <a:r>
              <a:rPr lang="en-US" sz="2400" b="1" dirty="0"/>
              <a:t>Tell a story</a:t>
            </a:r>
          </a:p>
        </p:txBody>
      </p:sp>
      <p:sp>
        <p:nvSpPr>
          <p:cNvPr id="13" name="TextBox 12">
            <a:extLst>
              <a:ext uri="{FF2B5EF4-FFF2-40B4-BE49-F238E27FC236}">
                <a16:creationId xmlns:a16="http://schemas.microsoft.com/office/drawing/2014/main" id="{3F0582A7-4F9D-44B1-1DC7-71BC277B6E00}"/>
              </a:ext>
            </a:extLst>
          </p:cNvPr>
          <p:cNvSpPr txBox="1"/>
          <p:nvPr/>
        </p:nvSpPr>
        <p:spPr>
          <a:xfrm>
            <a:off x="1827492" y="2758247"/>
            <a:ext cx="2627276" cy="461665"/>
          </a:xfrm>
          <a:prstGeom prst="rect">
            <a:avLst/>
          </a:prstGeom>
          <a:solidFill>
            <a:schemeClr val="bg2"/>
          </a:solidFill>
          <a:ln w="19050">
            <a:solidFill>
              <a:srgbClr val="5A2781"/>
            </a:solidFill>
          </a:ln>
        </p:spPr>
        <p:txBody>
          <a:bodyPr wrap="square">
            <a:spAutoFit/>
          </a:bodyPr>
          <a:lstStyle/>
          <a:p>
            <a:pPr algn="ctr"/>
            <a:r>
              <a:rPr lang="en-US" sz="2400" b="1" dirty="0"/>
              <a:t>Use a metaphor</a:t>
            </a:r>
          </a:p>
        </p:txBody>
      </p:sp>
      <p:sp>
        <p:nvSpPr>
          <p:cNvPr id="14" name="TextBox 13">
            <a:extLst>
              <a:ext uri="{FF2B5EF4-FFF2-40B4-BE49-F238E27FC236}">
                <a16:creationId xmlns:a16="http://schemas.microsoft.com/office/drawing/2014/main" id="{BEBD86D0-5E4F-29AB-6E3C-D4BDF0DC455D}"/>
              </a:ext>
            </a:extLst>
          </p:cNvPr>
          <p:cNvSpPr txBox="1"/>
          <p:nvPr/>
        </p:nvSpPr>
        <p:spPr>
          <a:xfrm>
            <a:off x="7737231" y="2751882"/>
            <a:ext cx="3087793" cy="461665"/>
          </a:xfrm>
          <a:prstGeom prst="rect">
            <a:avLst/>
          </a:prstGeom>
          <a:solidFill>
            <a:schemeClr val="bg2"/>
          </a:solidFill>
          <a:ln w="19050">
            <a:solidFill>
              <a:srgbClr val="5A2781"/>
            </a:solidFill>
          </a:ln>
        </p:spPr>
        <p:txBody>
          <a:bodyPr wrap="square">
            <a:spAutoFit/>
          </a:bodyPr>
          <a:lstStyle/>
          <a:p>
            <a:pPr algn="ctr"/>
            <a:r>
              <a:rPr lang="en-US" sz="2400" b="1" dirty="0"/>
              <a:t>Compare and Contrast</a:t>
            </a:r>
          </a:p>
        </p:txBody>
      </p:sp>
      <p:sp>
        <p:nvSpPr>
          <p:cNvPr id="15" name="TextBox 14">
            <a:extLst>
              <a:ext uri="{FF2B5EF4-FFF2-40B4-BE49-F238E27FC236}">
                <a16:creationId xmlns:a16="http://schemas.microsoft.com/office/drawing/2014/main" id="{C2C407A8-4CA7-B4B1-FAE3-D682BA76F1C9}"/>
              </a:ext>
            </a:extLst>
          </p:cNvPr>
          <p:cNvSpPr txBox="1"/>
          <p:nvPr/>
        </p:nvSpPr>
        <p:spPr>
          <a:xfrm>
            <a:off x="6738066" y="4502889"/>
            <a:ext cx="2627276" cy="461665"/>
          </a:xfrm>
          <a:prstGeom prst="rect">
            <a:avLst/>
          </a:prstGeom>
          <a:solidFill>
            <a:schemeClr val="bg2"/>
          </a:solidFill>
          <a:ln w="19050">
            <a:solidFill>
              <a:srgbClr val="5A2781"/>
            </a:solidFill>
          </a:ln>
        </p:spPr>
        <p:txBody>
          <a:bodyPr wrap="square">
            <a:spAutoFit/>
          </a:bodyPr>
          <a:lstStyle/>
          <a:p>
            <a:pPr algn="ctr"/>
            <a:r>
              <a:rPr lang="en-US" sz="2400" b="1" dirty="0"/>
              <a:t>Count instances</a:t>
            </a:r>
          </a:p>
        </p:txBody>
      </p:sp>
      <p:sp>
        <p:nvSpPr>
          <p:cNvPr id="16" name="TextBox 15">
            <a:extLst>
              <a:ext uri="{FF2B5EF4-FFF2-40B4-BE49-F238E27FC236}">
                <a16:creationId xmlns:a16="http://schemas.microsoft.com/office/drawing/2014/main" id="{0A809939-09C9-7C0E-2E65-4153A60D7583}"/>
              </a:ext>
            </a:extLst>
          </p:cNvPr>
          <p:cNvSpPr txBox="1"/>
          <p:nvPr/>
        </p:nvSpPr>
        <p:spPr>
          <a:xfrm>
            <a:off x="1827492" y="4482292"/>
            <a:ext cx="3903652" cy="461665"/>
          </a:xfrm>
          <a:prstGeom prst="rect">
            <a:avLst/>
          </a:prstGeom>
          <a:solidFill>
            <a:schemeClr val="bg2"/>
          </a:solidFill>
          <a:ln w="19050">
            <a:solidFill>
              <a:srgbClr val="5A2781"/>
            </a:solidFill>
          </a:ln>
        </p:spPr>
        <p:txBody>
          <a:bodyPr wrap="square">
            <a:spAutoFit/>
          </a:bodyPr>
          <a:lstStyle/>
          <a:p>
            <a:pPr algn="ctr"/>
            <a:r>
              <a:rPr lang="en-US" sz="2400" b="1" dirty="0"/>
              <a:t>Unpack relationships</a:t>
            </a:r>
          </a:p>
        </p:txBody>
      </p:sp>
      <p:sp>
        <p:nvSpPr>
          <p:cNvPr id="17" name="TextBox 16">
            <a:extLst>
              <a:ext uri="{FF2B5EF4-FFF2-40B4-BE49-F238E27FC236}">
                <a16:creationId xmlns:a16="http://schemas.microsoft.com/office/drawing/2014/main" id="{79D02A0E-B747-A9CB-721B-4DE10616DC00}"/>
              </a:ext>
            </a:extLst>
          </p:cNvPr>
          <p:cNvSpPr txBox="1"/>
          <p:nvPr/>
        </p:nvSpPr>
        <p:spPr>
          <a:xfrm>
            <a:off x="834854" y="5209997"/>
            <a:ext cx="10522290" cy="1177245"/>
          </a:xfrm>
          <a:custGeom>
            <a:avLst/>
            <a:gdLst>
              <a:gd name="connsiteX0" fmla="*/ 0 w 10522290"/>
              <a:gd name="connsiteY0" fmla="*/ 0 h 1177245"/>
              <a:gd name="connsiteX1" fmla="*/ 584572 w 10522290"/>
              <a:gd name="connsiteY1" fmla="*/ 0 h 1177245"/>
              <a:gd name="connsiteX2" fmla="*/ 1169143 w 10522290"/>
              <a:gd name="connsiteY2" fmla="*/ 0 h 1177245"/>
              <a:gd name="connsiteX3" fmla="*/ 1964161 w 10522290"/>
              <a:gd name="connsiteY3" fmla="*/ 0 h 1177245"/>
              <a:gd name="connsiteX4" fmla="*/ 2548732 w 10522290"/>
              <a:gd name="connsiteY4" fmla="*/ 0 h 1177245"/>
              <a:gd name="connsiteX5" fmla="*/ 2817635 w 10522290"/>
              <a:gd name="connsiteY5" fmla="*/ 0 h 1177245"/>
              <a:gd name="connsiteX6" fmla="*/ 3402207 w 10522290"/>
              <a:gd name="connsiteY6" fmla="*/ 0 h 1177245"/>
              <a:gd name="connsiteX7" fmla="*/ 3881556 w 10522290"/>
              <a:gd name="connsiteY7" fmla="*/ 0 h 1177245"/>
              <a:gd name="connsiteX8" fmla="*/ 4360905 w 10522290"/>
              <a:gd name="connsiteY8" fmla="*/ 0 h 1177245"/>
              <a:gd name="connsiteX9" fmla="*/ 5050699 w 10522290"/>
              <a:gd name="connsiteY9" fmla="*/ 0 h 1177245"/>
              <a:gd name="connsiteX10" fmla="*/ 5635271 w 10522290"/>
              <a:gd name="connsiteY10" fmla="*/ 0 h 1177245"/>
              <a:gd name="connsiteX11" fmla="*/ 5904174 w 10522290"/>
              <a:gd name="connsiteY11" fmla="*/ 0 h 1177245"/>
              <a:gd name="connsiteX12" fmla="*/ 6173077 w 10522290"/>
              <a:gd name="connsiteY12" fmla="*/ 0 h 1177245"/>
              <a:gd name="connsiteX13" fmla="*/ 6968094 w 10522290"/>
              <a:gd name="connsiteY13" fmla="*/ 0 h 1177245"/>
              <a:gd name="connsiteX14" fmla="*/ 7657889 w 10522290"/>
              <a:gd name="connsiteY14" fmla="*/ 0 h 1177245"/>
              <a:gd name="connsiteX15" fmla="*/ 8242461 w 10522290"/>
              <a:gd name="connsiteY15" fmla="*/ 0 h 1177245"/>
              <a:gd name="connsiteX16" fmla="*/ 8932255 w 10522290"/>
              <a:gd name="connsiteY16" fmla="*/ 0 h 1177245"/>
              <a:gd name="connsiteX17" fmla="*/ 9411604 w 10522290"/>
              <a:gd name="connsiteY17" fmla="*/ 0 h 1177245"/>
              <a:gd name="connsiteX18" fmla="*/ 9680507 w 10522290"/>
              <a:gd name="connsiteY18" fmla="*/ 0 h 1177245"/>
              <a:gd name="connsiteX19" fmla="*/ 9949410 w 10522290"/>
              <a:gd name="connsiteY19" fmla="*/ 0 h 1177245"/>
              <a:gd name="connsiteX20" fmla="*/ 10522290 w 10522290"/>
              <a:gd name="connsiteY20" fmla="*/ 0 h 1177245"/>
              <a:gd name="connsiteX21" fmla="*/ 10522290 w 10522290"/>
              <a:gd name="connsiteY21" fmla="*/ 565078 h 1177245"/>
              <a:gd name="connsiteX22" fmla="*/ 10522290 w 10522290"/>
              <a:gd name="connsiteY22" fmla="*/ 1177245 h 1177245"/>
              <a:gd name="connsiteX23" fmla="*/ 9727273 w 10522290"/>
              <a:gd name="connsiteY23" fmla="*/ 1177245 h 1177245"/>
              <a:gd name="connsiteX24" fmla="*/ 9037478 w 10522290"/>
              <a:gd name="connsiteY24" fmla="*/ 1177245 h 1177245"/>
              <a:gd name="connsiteX25" fmla="*/ 8452906 w 10522290"/>
              <a:gd name="connsiteY25" fmla="*/ 1177245 h 1177245"/>
              <a:gd name="connsiteX26" fmla="*/ 7657889 w 10522290"/>
              <a:gd name="connsiteY26" fmla="*/ 1177245 h 1177245"/>
              <a:gd name="connsiteX27" fmla="*/ 7178540 w 10522290"/>
              <a:gd name="connsiteY27" fmla="*/ 1177245 h 1177245"/>
              <a:gd name="connsiteX28" fmla="*/ 6909637 w 10522290"/>
              <a:gd name="connsiteY28" fmla="*/ 1177245 h 1177245"/>
              <a:gd name="connsiteX29" fmla="*/ 6219843 w 10522290"/>
              <a:gd name="connsiteY29" fmla="*/ 1177245 h 1177245"/>
              <a:gd name="connsiteX30" fmla="*/ 5740494 w 10522290"/>
              <a:gd name="connsiteY30" fmla="*/ 1177245 h 1177245"/>
              <a:gd name="connsiteX31" fmla="*/ 5050699 w 10522290"/>
              <a:gd name="connsiteY31" fmla="*/ 1177245 h 1177245"/>
              <a:gd name="connsiteX32" fmla="*/ 4360905 w 10522290"/>
              <a:gd name="connsiteY32" fmla="*/ 1177245 h 1177245"/>
              <a:gd name="connsiteX33" fmla="*/ 3986779 w 10522290"/>
              <a:gd name="connsiteY33" fmla="*/ 1177245 h 1177245"/>
              <a:gd name="connsiteX34" fmla="*/ 3296984 w 10522290"/>
              <a:gd name="connsiteY34" fmla="*/ 1177245 h 1177245"/>
              <a:gd name="connsiteX35" fmla="*/ 2712413 w 10522290"/>
              <a:gd name="connsiteY35" fmla="*/ 1177245 h 1177245"/>
              <a:gd name="connsiteX36" fmla="*/ 2443510 w 10522290"/>
              <a:gd name="connsiteY36" fmla="*/ 1177245 h 1177245"/>
              <a:gd name="connsiteX37" fmla="*/ 2174607 w 10522290"/>
              <a:gd name="connsiteY37" fmla="*/ 1177245 h 1177245"/>
              <a:gd name="connsiteX38" fmla="*/ 1379589 w 10522290"/>
              <a:gd name="connsiteY38" fmla="*/ 1177245 h 1177245"/>
              <a:gd name="connsiteX39" fmla="*/ 584572 w 10522290"/>
              <a:gd name="connsiteY39" fmla="*/ 1177245 h 1177245"/>
              <a:gd name="connsiteX40" fmla="*/ 0 w 10522290"/>
              <a:gd name="connsiteY40" fmla="*/ 1177245 h 1177245"/>
              <a:gd name="connsiteX41" fmla="*/ 0 w 10522290"/>
              <a:gd name="connsiteY41" fmla="*/ 565078 h 1177245"/>
              <a:gd name="connsiteX42" fmla="*/ 0 w 10522290"/>
              <a:gd name="connsiteY42" fmla="*/ 0 h 117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522290" h="1177245" fill="none" extrusionOk="0">
                <a:moveTo>
                  <a:pt x="0" y="0"/>
                </a:moveTo>
                <a:cubicBezTo>
                  <a:pt x="126340" y="-66253"/>
                  <a:pt x="317522" y="62503"/>
                  <a:pt x="584572" y="0"/>
                </a:cubicBezTo>
                <a:cubicBezTo>
                  <a:pt x="851622" y="-62503"/>
                  <a:pt x="890902" y="22461"/>
                  <a:pt x="1169143" y="0"/>
                </a:cubicBezTo>
                <a:cubicBezTo>
                  <a:pt x="1447384" y="-22461"/>
                  <a:pt x="1698032" y="19183"/>
                  <a:pt x="1964161" y="0"/>
                </a:cubicBezTo>
                <a:cubicBezTo>
                  <a:pt x="2230290" y="-19183"/>
                  <a:pt x="2389169" y="27990"/>
                  <a:pt x="2548732" y="0"/>
                </a:cubicBezTo>
                <a:cubicBezTo>
                  <a:pt x="2708295" y="-27990"/>
                  <a:pt x="2736422" y="6967"/>
                  <a:pt x="2817635" y="0"/>
                </a:cubicBezTo>
                <a:cubicBezTo>
                  <a:pt x="2898848" y="-6967"/>
                  <a:pt x="3213015" y="54046"/>
                  <a:pt x="3402207" y="0"/>
                </a:cubicBezTo>
                <a:cubicBezTo>
                  <a:pt x="3591399" y="-54046"/>
                  <a:pt x="3698913" y="53762"/>
                  <a:pt x="3881556" y="0"/>
                </a:cubicBezTo>
                <a:cubicBezTo>
                  <a:pt x="4064199" y="-53762"/>
                  <a:pt x="4123465" y="49828"/>
                  <a:pt x="4360905" y="0"/>
                </a:cubicBezTo>
                <a:cubicBezTo>
                  <a:pt x="4598345" y="-49828"/>
                  <a:pt x="4837398" y="78908"/>
                  <a:pt x="5050699" y="0"/>
                </a:cubicBezTo>
                <a:cubicBezTo>
                  <a:pt x="5264000" y="-78908"/>
                  <a:pt x="5482978" y="62117"/>
                  <a:pt x="5635271" y="0"/>
                </a:cubicBezTo>
                <a:cubicBezTo>
                  <a:pt x="5787564" y="-62117"/>
                  <a:pt x="5841240" y="8902"/>
                  <a:pt x="5904174" y="0"/>
                </a:cubicBezTo>
                <a:cubicBezTo>
                  <a:pt x="5967108" y="-8902"/>
                  <a:pt x="6085017" y="8285"/>
                  <a:pt x="6173077" y="0"/>
                </a:cubicBezTo>
                <a:cubicBezTo>
                  <a:pt x="6261137" y="-8285"/>
                  <a:pt x="6803615" y="24548"/>
                  <a:pt x="6968094" y="0"/>
                </a:cubicBezTo>
                <a:cubicBezTo>
                  <a:pt x="7132573" y="-24548"/>
                  <a:pt x="7316656" y="41154"/>
                  <a:pt x="7657889" y="0"/>
                </a:cubicBezTo>
                <a:cubicBezTo>
                  <a:pt x="7999122" y="-41154"/>
                  <a:pt x="8108064" y="34524"/>
                  <a:pt x="8242461" y="0"/>
                </a:cubicBezTo>
                <a:cubicBezTo>
                  <a:pt x="8376858" y="-34524"/>
                  <a:pt x="8678936" y="24004"/>
                  <a:pt x="8932255" y="0"/>
                </a:cubicBezTo>
                <a:cubicBezTo>
                  <a:pt x="9185574" y="-24004"/>
                  <a:pt x="9275709" y="44227"/>
                  <a:pt x="9411604" y="0"/>
                </a:cubicBezTo>
                <a:cubicBezTo>
                  <a:pt x="9547499" y="-44227"/>
                  <a:pt x="9558564" y="4795"/>
                  <a:pt x="9680507" y="0"/>
                </a:cubicBezTo>
                <a:cubicBezTo>
                  <a:pt x="9802450" y="-4795"/>
                  <a:pt x="9842292" y="14751"/>
                  <a:pt x="9949410" y="0"/>
                </a:cubicBezTo>
                <a:cubicBezTo>
                  <a:pt x="10056528" y="-14751"/>
                  <a:pt x="10350849" y="55137"/>
                  <a:pt x="10522290" y="0"/>
                </a:cubicBezTo>
                <a:cubicBezTo>
                  <a:pt x="10546780" y="156365"/>
                  <a:pt x="10484837" y="310911"/>
                  <a:pt x="10522290" y="565078"/>
                </a:cubicBezTo>
                <a:cubicBezTo>
                  <a:pt x="10559743" y="819245"/>
                  <a:pt x="10465296" y="996043"/>
                  <a:pt x="10522290" y="1177245"/>
                </a:cubicBezTo>
                <a:cubicBezTo>
                  <a:pt x="10198979" y="1265390"/>
                  <a:pt x="9977254" y="1093233"/>
                  <a:pt x="9727273" y="1177245"/>
                </a:cubicBezTo>
                <a:cubicBezTo>
                  <a:pt x="9477292" y="1261257"/>
                  <a:pt x="9227753" y="1119723"/>
                  <a:pt x="9037478" y="1177245"/>
                </a:cubicBezTo>
                <a:cubicBezTo>
                  <a:pt x="8847204" y="1234767"/>
                  <a:pt x="8630651" y="1166863"/>
                  <a:pt x="8452906" y="1177245"/>
                </a:cubicBezTo>
                <a:cubicBezTo>
                  <a:pt x="8275161" y="1187627"/>
                  <a:pt x="7977244" y="1151078"/>
                  <a:pt x="7657889" y="1177245"/>
                </a:cubicBezTo>
                <a:cubicBezTo>
                  <a:pt x="7338534" y="1203412"/>
                  <a:pt x="7326332" y="1153648"/>
                  <a:pt x="7178540" y="1177245"/>
                </a:cubicBezTo>
                <a:cubicBezTo>
                  <a:pt x="7030748" y="1200842"/>
                  <a:pt x="6993870" y="1172568"/>
                  <a:pt x="6909637" y="1177245"/>
                </a:cubicBezTo>
                <a:cubicBezTo>
                  <a:pt x="6825404" y="1181922"/>
                  <a:pt x="6540467" y="1132047"/>
                  <a:pt x="6219843" y="1177245"/>
                </a:cubicBezTo>
                <a:cubicBezTo>
                  <a:pt x="5899219" y="1222443"/>
                  <a:pt x="5908697" y="1149539"/>
                  <a:pt x="5740494" y="1177245"/>
                </a:cubicBezTo>
                <a:cubicBezTo>
                  <a:pt x="5572291" y="1204951"/>
                  <a:pt x="5354247" y="1096290"/>
                  <a:pt x="5050699" y="1177245"/>
                </a:cubicBezTo>
                <a:cubicBezTo>
                  <a:pt x="4747152" y="1258200"/>
                  <a:pt x="4525909" y="1157715"/>
                  <a:pt x="4360905" y="1177245"/>
                </a:cubicBezTo>
                <a:cubicBezTo>
                  <a:pt x="4195901" y="1196775"/>
                  <a:pt x="4173576" y="1163975"/>
                  <a:pt x="3986779" y="1177245"/>
                </a:cubicBezTo>
                <a:cubicBezTo>
                  <a:pt x="3799982" y="1190515"/>
                  <a:pt x="3462137" y="1126875"/>
                  <a:pt x="3296984" y="1177245"/>
                </a:cubicBezTo>
                <a:cubicBezTo>
                  <a:pt x="3131831" y="1227615"/>
                  <a:pt x="2842487" y="1156624"/>
                  <a:pt x="2712413" y="1177245"/>
                </a:cubicBezTo>
                <a:cubicBezTo>
                  <a:pt x="2582339" y="1197866"/>
                  <a:pt x="2509341" y="1152514"/>
                  <a:pt x="2443510" y="1177245"/>
                </a:cubicBezTo>
                <a:cubicBezTo>
                  <a:pt x="2377679" y="1201976"/>
                  <a:pt x="2281546" y="1149741"/>
                  <a:pt x="2174607" y="1177245"/>
                </a:cubicBezTo>
                <a:cubicBezTo>
                  <a:pt x="2067668" y="1204749"/>
                  <a:pt x="1776324" y="1110622"/>
                  <a:pt x="1379589" y="1177245"/>
                </a:cubicBezTo>
                <a:cubicBezTo>
                  <a:pt x="982854" y="1243868"/>
                  <a:pt x="790232" y="1105965"/>
                  <a:pt x="584572" y="1177245"/>
                </a:cubicBezTo>
                <a:cubicBezTo>
                  <a:pt x="378912" y="1248525"/>
                  <a:pt x="137255" y="1175878"/>
                  <a:pt x="0" y="1177245"/>
                </a:cubicBezTo>
                <a:cubicBezTo>
                  <a:pt x="-64778" y="903941"/>
                  <a:pt x="6152" y="818046"/>
                  <a:pt x="0" y="565078"/>
                </a:cubicBezTo>
                <a:cubicBezTo>
                  <a:pt x="-6152" y="312110"/>
                  <a:pt x="50834" y="208354"/>
                  <a:pt x="0" y="0"/>
                </a:cubicBezTo>
                <a:close/>
              </a:path>
              <a:path w="10522290" h="1177245" stroke="0" extrusionOk="0">
                <a:moveTo>
                  <a:pt x="0" y="0"/>
                </a:moveTo>
                <a:cubicBezTo>
                  <a:pt x="301650" y="-9967"/>
                  <a:pt x="478772" y="29349"/>
                  <a:pt x="795017" y="0"/>
                </a:cubicBezTo>
                <a:cubicBezTo>
                  <a:pt x="1111262" y="-29349"/>
                  <a:pt x="1138258" y="7496"/>
                  <a:pt x="1274366" y="0"/>
                </a:cubicBezTo>
                <a:cubicBezTo>
                  <a:pt x="1410474" y="-7496"/>
                  <a:pt x="1777378" y="75066"/>
                  <a:pt x="2069384" y="0"/>
                </a:cubicBezTo>
                <a:cubicBezTo>
                  <a:pt x="2361390" y="-75066"/>
                  <a:pt x="2414545" y="54690"/>
                  <a:pt x="2653955" y="0"/>
                </a:cubicBezTo>
                <a:cubicBezTo>
                  <a:pt x="2893365" y="-54690"/>
                  <a:pt x="2841517" y="38834"/>
                  <a:pt x="3028081" y="0"/>
                </a:cubicBezTo>
                <a:cubicBezTo>
                  <a:pt x="3214645" y="-38834"/>
                  <a:pt x="3359530" y="67494"/>
                  <a:pt x="3612653" y="0"/>
                </a:cubicBezTo>
                <a:cubicBezTo>
                  <a:pt x="3865776" y="-67494"/>
                  <a:pt x="4129017" y="39321"/>
                  <a:pt x="4302447" y="0"/>
                </a:cubicBezTo>
                <a:cubicBezTo>
                  <a:pt x="4475877" y="-39321"/>
                  <a:pt x="4512354" y="24716"/>
                  <a:pt x="4571350" y="0"/>
                </a:cubicBezTo>
                <a:cubicBezTo>
                  <a:pt x="4630346" y="-24716"/>
                  <a:pt x="4781497" y="19074"/>
                  <a:pt x="4945476" y="0"/>
                </a:cubicBezTo>
                <a:cubicBezTo>
                  <a:pt x="5109455" y="-19074"/>
                  <a:pt x="5238472" y="53205"/>
                  <a:pt x="5530048" y="0"/>
                </a:cubicBezTo>
                <a:cubicBezTo>
                  <a:pt x="5821624" y="-53205"/>
                  <a:pt x="5869494" y="21763"/>
                  <a:pt x="6009397" y="0"/>
                </a:cubicBezTo>
                <a:cubicBezTo>
                  <a:pt x="6149300" y="-21763"/>
                  <a:pt x="6599498" y="14954"/>
                  <a:pt x="6804414" y="0"/>
                </a:cubicBezTo>
                <a:cubicBezTo>
                  <a:pt x="7009330" y="-14954"/>
                  <a:pt x="7423756" y="30121"/>
                  <a:pt x="7599432" y="0"/>
                </a:cubicBezTo>
                <a:cubicBezTo>
                  <a:pt x="7775108" y="-30121"/>
                  <a:pt x="8146937" y="74151"/>
                  <a:pt x="8394449" y="0"/>
                </a:cubicBezTo>
                <a:cubicBezTo>
                  <a:pt x="8641961" y="-74151"/>
                  <a:pt x="8805489" y="32234"/>
                  <a:pt x="9084244" y="0"/>
                </a:cubicBezTo>
                <a:cubicBezTo>
                  <a:pt x="9363000" y="-32234"/>
                  <a:pt x="9381259" y="50482"/>
                  <a:pt x="9563592" y="0"/>
                </a:cubicBezTo>
                <a:cubicBezTo>
                  <a:pt x="9745925" y="-50482"/>
                  <a:pt x="9831598" y="9125"/>
                  <a:pt x="9937718" y="0"/>
                </a:cubicBezTo>
                <a:cubicBezTo>
                  <a:pt x="10043838" y="-9125"/>
                  <a:pt x="10246524" y="786"/>
                  <a:pt x="10522290" y="0"/>
                </a:cubicBezTo>
                <a:cubicBezTo>
                  <a:pt x="10557543" y="216067"/>
                  <a:pt x="10471344" y="301502"/>
                  <a:pt x="10522290" y="565078"/>
                </a:cubicBezTo>
                <a:cubicBezTo>
                  <a:pt x="10573236" y="828654"/>
                  <a:pt x="10457398" y="925155"/>
                  <a:pt x="10522290" y="1177245"/>
                </a:cubicBezTo>
                <a:cubicBezTo>
                  <a:pt x="10372748" y="1216160"/>
                  <a:pt x="10237310" y="1138615"/>
                  <a:pt x="10042941" y="1177245"/>
                </a:cubicBezTo>
                <a:cubicBezTo>
                  <a:pt x="9848572" y="1215875"/>
                  <a:pt x="9511384" y="1153803"/>
                  <a:pt x="9353147" y="1177245"/>
                </a:cubicBezTo>
                <a:cubicBezTo>
                  <a:pt x="9194910" y="1200687"/>
                  <a:pt x="8993672" y="1135382"/>
                  <a:pt x="8873798" y="1177245"/>
                </a:cubicBezTo>
                <a:cubicBezTo>
                  <a:pt x="8753924" y="1219108"/>
                  <a:pt x="8499191" y="1149536"/>
                  <a:pt x="8394449" y="1177245"/>
                </a:cubicBezTo>
                <a:cubicBezTo>
                  <a:pt x="8289707" y="1204954"/>
                  <a:pt x="8176218" y="1170950"/>
                  <a:pt x="8020323" y="1177245"/>
                </a:cubicBezTo>
                <a:cubicBezTo>
                  <a:pt x="7864428" y="1183540"/>
                  <a:pt x="7620556" y="1107697"/>
                  <a:pt x="7435752" y="1177245"/>
                </a:cubicBezTo>
                <a:cubicBezTo>
                  <a:pt x="7250948" y="1246793"/>
                  <a:pt x="6887984" y="1165629"/>
                  <a:pt x="6640734" y="1177245"/>
                </a:cubicBezTo>
                <a:cubicBezTo>
                  <a:pt x="6393484" y="1188861"/>
                  <a:pt x="6445007" y="1159955"/>
                  <a:pt x="6266608" y="1177245"/>
                </a:cubicBezTo>
                <a:cubicBezTo>
                  <a:pt x="6088209" y="1194535"/>
                  <a:pt x="5877225" y="1135556"/>
                  <a:pt x="5682037" y="1177245"/>
                </a:cubicBezTo>
                <a:cubicBezTo>
                  <a:pt x="5486849" y="1218934"/>
                  <a:pt x="5405161" y="1162953"/>
                  <a:pt x="5202688" y="1177245"/>
                </a:cubicBezTo>
                <a:cubicBezTo>
                  <a:pt x="5000215" y="1191537"/>
                  <a:pt x="4906487" y="1166293"/>
                  <a:pt x="4828562" y="1177245"/>
                </a:cubicBezTo>
                <a:cubicBezTo>
                  <a:pt x="4750637" y="1188197"/>
                  <a:pt x="4412136" y="1110502"/>
                  <a:pt x="4138767" y="1177245"/>
                </a:cubicBezTo>
                <a:cubicBezTo>
                  <a:pt x="3865398" y="1243988"/>
                  <a:pt x="3595539" y="1161024"/>
                  <a:pt x="3448973" y="1177245"/>
                </a:cubicBezTo>
                <a:cubicBezTo>
                  <a:pt x="3302407" y="1193466"/>
                  <a:pt x="2910791" y="1102870"/>
                  <a:pt x="2653955" y="1177245"/>
                </a:cubicBezTo>
                <a:cubicBezTo>
                  <a:pt x="2397119" y="1251620"/>
                  <a:pt x="2385905" y="1165816"/>
                  <a:pt x="2279829" y="1177245"/>
                </a:cubicBezTo>
                <a:cubicBezTo>
                  <a:pt x="2173753" y="1188674"/>
                  <a:pt x="1841917" y="1153142"/>
                  <a:pt x="1590035" y="1177245"/>
                </a:cubicBezTo>
                <a:cubicBezTo>
                  <a:pt x="1338153" y="1201348"/>
                  <a:pt x="1237346" y="1151722"/>
                  <a:pt x="1005463" y="1177245"/>
                </a:cubicBezTo>
                <a:cubicBezTo>
                  <a:pt x="773580" y="1202768"/>
                  <a:pt x="209457" y="1106694"/>
                  <a:pt x="0" y="1177245"/>
                </a:cubicBezTo>
                <a:cubicBezTo>
                  <a:pt x="-28731" y="996511"/>
                  <a:pt x="52598" y="790599"/>
                  <a:pt x="0" y="565078"/>
                </a:cubicBezTo>
                <a:cubicBezTo>
                  <a:pt x="-52598" y="339557"/>
                  <a:pt x="33061" y="134401"/>
                  <a:pt x="0" y="0"/>
                </a:cubicBezTo>
                <a:close/>
              </a:path>
            </a:pathLst>
          </a:custGeom>
          <a:solidFill>
            <a:srgbClr val="E7E6E6"/>
          </a:solidFill>
          <a:ln w="38100">
            <a:solidFill>
              <a:srgbClr val="5A2781"/>
            </a:solidFill>
            <a:extLst>
              <a:ext uri="{C807C97D-BFC1-408E-A445-0C87EB9F89A2}">
                <ask:lineSketchStyleProps xmlns:ask="http://schemas.microsoft.com/office/drawing/2018/sketchyshapes" sd="102146421">
                  <a:prstGeom prst="rect">
                    <a:avLst/>
                  </a:prstGeom>
                  <ask:type>
                    <ask:lineSketchScribble/>
                  </ask:type>
                </ask:lineSketchStyleProps>
              </a:ext>
            </a:extLst>
          </a:ln>
        </p:spPr>
        <p:txBody>
          <a:bodyPr wrap="square">
            <a:spAutoFit/>
          </a:bodyPr>
          <a:lstStyle/>
          <a:p>
            <a:pPr algn="ctr"/>
            <a:r>
              <a:rPr lang="en-US" sz="2400" b="1" u="sng" dirty="0"/>
              <a:t>Important!</a:t>
            </a:r>
          </a:p>
          <a:p>
            <a:endParaRPr lang="en-US" sz="1050" dirty="0"/>
          </a:p>
          <a:p>
            <a:r>
              <a:rPr lang="en-US" dirty="0"/>
              <a:t>Do not rely on counting, rhetorical devices, or other techniques to stand in for the data itself. Include excerpts that illustrate your points and demonstrate the validity of your findings. </a:t>
            </a:r>
          </a:p>
        </p:txBody>
      </p:sp>
    </p:spTree>
    <p:extLst>
      <p:ext uri="{BB962C8B-B14F-4D97-AF65-F5344CB8AC3E}">
        <p14:creationId xmlns:p14="http://schemas.microsoft.com/office/powerpoint/2010/main" val="539579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43</a:t>
            </a:fld>
            <a:endParaRPr lang="en-US" dirty="0">
              <a:solidFill>
                <a:schemeClr val="bg1"/>
              </a:solidFill>
            </a:endParaRPr>
          </a:p>
        </p:txBody>
      </p:sp>
      <p:graphicFrame>
        <p:nvGraphicFramePr>
          <p:cNvPr id="4" name="Diagram 3">
            <a:extLst>
              <a:ext uri="{FF2B5EF4-FFF2-40B4-BE49-F238E27FC236}">
                <a16:creationId xmlns:a16="http://schemas.microsoft.com/office/drawing/2014/main" id="{DA807872-5269-838D-CD4A-1BF08E0C9E5C}"/>
              </a:ext>
            </a:extLst>
          </p:cNvPr>
          <p:cNvGraphicFramePr/>
          <p:nvPr>
            <p:extLst>
              <p:ext uri="{D42A27DB-BD31-4B8C-83A1-F6EECF244321}">
                <p14:modId xmlns:p14="http://schemas.microsoft.com/office/powerpoint/2010/main" val="3081195056"/>
              </p:ext>
            </p:extLst>
          </p:nvPr>
        </p:nvGraphicFramePr>
        <p:xfrm>
          <a:off x="1427772" y="568941"/>
          <a:ext cx="733439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00BC97C1-F99A-3FEC-91B1-5A56532B583A}"/>
              </a:ext>
            </a:extLst>
          </p:cNvPr>
          <p:cNvSpPr>
            <a:spLocks noGrp="1"/>
          </p:cNvSpPr>
          <p:nvPr>
            <p:ph type="ctrTitle"/>
          </p:nvPr>
        </p:nvSpPr>
        <p:spPr>
          <a:xfrm>
            <a:off x="593744" y="600687"/>
            <a:ext cx="8567673" cy="923312"/>
          </a:xfrm>
        </p:spPr>
        <p:txBody>
          <a:bodyPr anchor="ctr">
            <a:normAutofit/>
          </a:bodyPr>
          <a:lstStyle/>
          <a:p>
            <a:pPr algn="l"/>
            <a:r>
              <a:rPr lang="en-US" sz="5400" dirty="0">
                <a:latin typeface="+mn-lt"/>
              </a:rPr>
              <a:t>Road Map</a:t>
            </a:r>
          </a:p>
        </p:txBody>
      </p:sp>
      <p:grpSp>
        <p:nvGrpSpPr>
          <p:cNvPr id="2" name="Group 1">
            <a:extLst>
              <a:ext uri="{FF2B5EF4-FFF2-40B4-BE49-F238E27FC236}">
                <a16:creationId xmlns:a16="http://schemas.microsoft.com/office/drawing/2014/main" id="{7788234F-A8BA-1C99-590F-E79C426D06F2}"/>
              </a:ext>
            </a:extLst>
          </p:cNvPr>
          <p:cNvGrpSpPr/>
          <p:nvPr/>
        </p:nvGrpSpPr>
        <p:grpSpPr>
          <a:xfrm>
            <a:off x="5833081" y="5009668"/>
            <a:ext cx="2929083" cy="866986"/>
            <a:chOff x="4405308" y="2474809"/>
            <a:chExt cx="2929083" cy="866986"/>
          </a:xfrm>
        </p:grpSpPr>
        <p:sp>
          <p:nvSpPr>
            <p:cNvPr id="3" name="Rectangle 2">
              <a:extLst>
                <a:ext uri="{FF2B5EF4-FFF2-40B4-BE49-F238E27FC236}">
                  <a16:creationId xmlns:a16="http://schemas.microsoft.com/office/drawing/2014/main" id="{A058695B-DC07-B8CC-BFB6-4820632A3BC4}"/>
                </a:ext>
              </a:extLst>
            </p:cNvPr>
            <p:cNvSpPr/>
            <p:nvPr/>
          </p:nvSpPr>
          <p:spPr>
            <a:xfrm>
              <a:off x="4405308" y="2474809"/>
              <a:ext cx="2929083" cy="86698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 name="TextBox 5">
              <a:extLst>
                <a:ext uri="{FF2B5EF4-FFF2-40B4-BE49-F238E27FC236}">
                  <a16:creationId xmlns:a16="http://schemas.microsoft.com/office/drawing/2014/main" id="{DBE8FB5A-FACB-BDFA-6EDC-54B8FF8328B1}"/>
                </a:ext>
              </a:extLst>
            </p:cNvPr>
            <p:cNvSpPr txBox="1"/>
            <p:nvPr/>
          </p:nvSpPr>
          <p:spPr>
            <a:xfrm>
              <a:off x="4405308" y="2474809"/>
              <a:ext cx="2929083" cy="86698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Practice!</a:t>
              </a:r>
            </a:p>
          </p:txBody>
        </p:sp>
      </p:grpSp>
    </p:spTree>
    <p:extLst>
      <p:ext uri="{BB962C8B-B14F-4D97-AF65-F5344CB8AC3E}">
        <p14:creationId xmlns:p14="http://schemas.microsoft.com/office/powerpoint/2010/main" val="3638313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fontScale="90000"/>
          </a:bodyPr>
          <a:lstStyle/>
          <a:p>
            <a:pPr algn="l"/>
            <a:r>
              <a:rPr lang="en-US" sz="5400" dirty="0">
                <a:latin typeface="+mn-lt"/>
              </a:rPr>
              <a:t>1. Which is a better interview question?</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44</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1060086" y="2183004"/>
            <a:ext cx="4695393" cy="369332"/>
          </a:xfrm>
          <a:prstGeom prst="rect">
            <a:avLst/>
          </a:prstGeom>
          <a:solidFill>
            <a:srgbClr val="D9CFFF"/>
          </a:solidFill>
          <a:ln>
            <a:solidFill>
              <a:schemeClr val="tx1"/>
            </a:solidFill>
          </a:ln>
        </p:spPr>
        <p:txBody>
          <a:bodyPr wrap="square">
            <a:spAutoFit/>
          </a:bodyPr>
          <a:lstStyle/>
          <a:p>
            <a:r>
              <a:rPr lang="en-US" dirty="0"/>
              <a:t>Tell me about your educational background.</a:t>
            </a:r>
          </a:p>
        </p:txBody>
      </p:sp>
      <p:sp>
        <p:nvSpPr>
          <p:cNvPr id="3" name="TextBox 2">
            <a:extLst>
              <a:ext uri="{FF2B5EF4-FFF2-40B4-BE49-F238E27FC236}">
                <a16:creationId xmlns:a16="http://schemas.microsoft.com/office/drawing/2014/main" id="{08D3D2FE-3921-75E4-2FD0-A909DE1C0F95}"/>
              </a:ext>
            </a:extLst>
          </p:cNvPr>
          <p:cNvSpPr txBox="1"/>
          <p:nvPr/>
        </p:nvSpPr>
        <p:spPr>
          <a:xfrm>
            <a:off x="6436522" y="2183004"/>
            <a:ext cx="4616665" cy="369332"/>
          </a:xfrm>
          <a:prstGeom prst="rect">
            <a:avLst/>
          </a:prstGeom>
          <a:solidFill>
            <a:srgbClr val="D9CFFF"/>
          </a:solidFill>
          <a:ln>
            <a:solidFill>
              <a:schemeClr val="tx1"/>
            </a:solidFill>
          </a:ln>
        </p:spPr>
        <p:txBody>
          <a:bodyPr wrap="square">
            <a:spAutoFit/>
          </a:bodyPr>
          <a:lstStyle/>
          <a:p>
            <a:r>
              <a:rPr lang="en-US" dirty="0"/>
              <a:t>What degrees have you gotten? </a:t>
            </a:r>
          </a:p>
        </p:txBody>
      </p:sp>
      <p:sp>
        <p:nvSpPr>
          <p:cNvPr id="4" name="TextBox 3">
            <a:extLst>
              <a:ext uri="{FF2B5EF4-FFF2-40B4-BE49-F238E27FC236}">
                <a16:creationId xmlns:a16="http://schemas.microsoft.com/office/drawing/2014/main" id="{476AA0C4-B9DD-4FEE-4C08-A12B8D3CB3F1}"/>
              </a:ext>
            </a:extLst>
          </p:cNvPr>
          <p:cNvSpPr txBox="1"/>
          <p:nvPr/>
        </p:nvSpPr>
        <p:spPr>
          <a:xfrm>
            <a:off x="1060086" y="2928257"/>
            <a:ext cx="4695393" cy="369332"/>
          </a:xfrm>
          <a:prstGeom prst="rect">
            <a:avLst/>
          </a:prstGeom>
          <a:solidFill>
            <a:srgbClr val="D9CFFF"/>
          </a:solidFill>
          <a:ln>
            <a:solidFill>
              <a:schemeClr val="tx1"/>
            </a:solidFill>
          </a:ln>
        </p:spPr>
        <p:txBody>
          <a:bodyPr wrap="square">
            <a:spAutoFit/>
          </a:bodyPr>
          <a:lstStyle/>
          <a:p>
            <a:r>
              <a:rPr lang="en-US" dirty="0"/>
              <a:t>Why do you support this policy? </a:t>
            </a:r>
          </a:p>
        </p:txBody>
      </p:sp>
      <p:sp>
        <p:nvSpPr>
          <p:cNvPr id="5" name="TextBox 4">
            <a:extLst>
              <a:ext uri="{FF2B5EF4-FFF2-40B4-BE49-F238E27FC236}">
                <a16:creationId xmlns:a16="http://schemas.microsoft.com/office/drawing/2014/main" id="{E316DFA7-6416-744E-FC5B-CAC18D17B215}"/>
              </a:ext>
            </a:extLst>
          </p:cNvPr>
          <p:cNvSpPr txBox="1"/>
          <p:nvPr/>
        </p:nvSpPr>
        <p:spPr>
          <a:xfrm>
            <a:off x="6436522" y="2928257"/>
            <a:ext cx="4616665" cy="369332"/>
          </a:xfrm>
          <a:prstGeom prst="rect">
            <a:avLst/>
          </a:prstGeom>
          <a:solidFill>
            <a:srgbClr val="D9CFFF"/>
          </a:solidFill>
          <a:ln>
            <a:solidFill>
              <a:schemeClr val="tx1"/>
            </a:solidFill>
          </a:ln>
        </p:spPr>
        <p:txBody>
          <a:bodyPr wrap="square">
            <a:spAutoFit/>
          </a:bodyPr>
          <a:lstStyle/>
          <a:p>
            <a:r>
              <a:rPr lang="en-US" dirty="0"/>
              <a:t>How did you come to support this policy?</a:t>
            </a:r>
          </a:p>
        </p:txBody>
      </p:sp>
      <p:sp>
        <p:nvSpPr>
          <p:cNvPr id="6" name="TextBox 5">
            <a:extLst>
              <a:ext uri="{FF2B5EF4-FFF2-40B4-BE49-F238E27FC236}">
                <a16:creationId xmlns:a16="http://schemas.microsoft.com/office/drawing/2014/main" id="{537A8204-E41B-AB19-7B85-95B470380D99}"/>
              </a:ext>
            </a:extLst>
          </p:cNvPr>
          <p:cNvSpPr txBox="1"/>
          <p:nvPr/>
        </p:nvSpPr>
        <p:spPr>
          <a:xfrm>
            <a:off x="1060086" y="3673510"/>
            <a:ext cx="4695393" cy="369332"/>
          </a:xfrm>
          <a:prstGeom prst="rect">
            <a:avLst/>
          </a:prstGeom>
          <a:solidFill>
            <a:srgbClr val="D9CFFF"/>
          </a:solidFill>
          <a:ln>
            <a:solidFill>
              <a:schemeClr val="tx1"/>
            </a:solidFill>
          </a:ln>
        </p:spPr>
        <p:txBody>
          <a:bodyPr wrap="square">
            <a:spAutoFit/>
          </a:bodyPr>
          <a:lstStyle/>
          <a:p>
            <a:r>
              <a:rPr lang="en-US" dirty="0"/>
              <a:t>What made you move to this area? </a:t>
            </a:r>
          </a:p>
        </p:txBody>
      </p:sp>
      <p:sp>
        <p:nvSpPr>
          <p:cNvPr id="7" name="TextBox 6">
            <a:extLst>
              <a:ext uri="{FF2B5EF4-FFF2-40B4-BE49-F238E27FC236}">
                <a16:creationId xmlns:a16="http://schemas.microsoft.com/office/drawing/2014/main" id="{53F7BC18-08D4-C4DD-336E-2773EB4FB71B}"/>
              </a:ext>
            </a:extLst>
          </p:cNvPr>
          <p:cNvSpPr txBox="1"/>
          <p:nvPr/>
        </p:nvSpPr>
        <p:spPr>
          <a:xfrm>
            <a:off x="6436522" y="3673510"/>
            <a:ext cx="4616665" cy="369332"/>
          </a:xfrm>
          <a:prstGeom prst="rect">
            <a:avLst/>
          </a:prstGeom>
          <a:solidFill>
            <a:srgbClr val="D9CFFF"/>
          </a:solidFill>
          <a:ln>
            <a:solidFill>
              <a:schemeClr val="tx1"/>
            </a:solidFill>
          </a:ln>
        </p:spPr>
        <p:txBody>
          <a:bodyPr wrap="square">
            <a:spAutoFit/>
          </a:bodyPr>
          <a:lstStyle/>
          <a:p>
            <a:r>
              <a:rPr lang="en-US" dirty="0"/>
              <a:t>How did you come to live in this area? </a:t>
            </a:r>
          </a:p>
        </p:txBody>
      </p:sp>
      <p:sp>
        <p:nvSpPr>
          <p:cNvPr id="8" name="TextBox 7">
            <a:extLst>
              <a:ext uri="{FF2B5EF4-FFF2-40B4-BE49-F238E27FC236}">
                <a16:creationId xmlns:a16="http://schemas.microsoft.com/office/drawing/2014/main" id="{72A5C3A1-E35F-50CF-C1CE-09A21051C2E5}"/>
              </a:ext>
            </a:extLst>
          </p:cNvPr>
          <p:cNvSpPr txBox="1"/>
          <p:nvPr/>
        </p:nvSpPr>
        <p:spPr>
          <a:xfrm>
            <a:off x="1060086" y="4421938"/>
            <a:ext cx="4695393" cy="369332"/>
          </a:xfrm>
          <a:prstGeom prst="rect">
            <a:avLst/>
          </a:prstGeom>
          <a:solidFill>
            <a:srgbClr val="D9CFFF"/>
          </a:solidFill>
          <a:ln>
            <a:solidFill>
              <a:schemeClr val="tx1"/>
            </a:solidFill>
          </a:ln>
        </p:spPr>
        <p:txBody>
          <a:bodyPr wrap="square">
            <a:spAutoFit/>
          </a:bodyPr>
          <a:lstStyle/>
          <a:p>
            <a:r>
              <a:rPr lang="en-US" dirty="0"/>
              <a:t>Tell me about your recent work history.</a:t>
            </a:r>
          </a:p>
        </p:txBody>
      </p:sp>
      <p:sp>
        <p:nvSpPr>
          <p:cNvPr id="9" name="TextBox 8">
            <a:extLst>
              <a:ext uri="{FF2B5EF4-FFF2-40B4-BE49-F238E27FC236}">
                <a16:creationId xmlns:a16="http://schemas.microsoft.com/office/drawing/2014/main" id="{0A6E8C96-98A4-D19A-8B44-CBBA740FBFA3}"/>
              </a:ext>
            </a:extLst>
          </p:cNvPr>
          <p:cNvSpPr txBox="1"/>
          <p:nvPr/>
        </p:nvSpPr>
        <p:spPr>
          <a:xfrm>
            <a:off x="6436522" y="4421938"/>
            <a:ext cx="4616665" cy="369332"/>
          </a:xfrm>
          <a:prstGeom prst="rect">
            <a:avLst/>
          </a:prstGeom>
          <a:solidFill>
            <a:srgbClr val="D9CFFF"/>
          </a:solidFill>
          <a:ln>
            <a:solidFill>
              <a:schemeClr val="tx1"/>
            </a:solidFill>
          </a:ln>
        </p:spPr>
        <p:txBody>
          <a:bodyPr wrap="square">
            <a:spAutoFit/>
          </a:bodyPr>
          <a:lstStyle/>
          <a:p>
            <a:r>
              <a:rPr lang="en-US" dirty="0"/>
              <a:t>How did you get your current job? </a:t>
            </a:r>
          </a:p>
        </p:txBody>
      </p:sp>
      <p:sp>
        <p:nvSpPr>
          <p:cNvPr id="10" name="TextBox 9">
            <a:extLst>
              <a:ext uri="{FF2B5EF4-FFF2-40B4-BE49-F238E27FC236}">
                <a16:creationId xmlns:a16="http://schemas.microsoft.com/office/drawing/2014/main" id="{970CF22F-F929-62D9-B0BB-E8C139F5106D}"/>
              </a:ext>
            </a:extLst>
          </p:cNvPr>
          <p:cNvSpPr txBox="1"/>
          <p:nvPr/>
        </p:nvSpPr>
        <p:spPr>
          <a:xfrm>
            <a:off x="1060086" y="5170366"/>
            <a:ext cx="4695393" cy="369332"/>
          </a:xfrm>
          <a:prstGeom prst="rect">
            <a:avLst/>
          </a:prstGeom>
          <a:solidFill>
            <a:srgbClr val="D9CFFF"/>
          </a:solidFill>
          <a:ln>
            <a:solidFill>
              <a:schemeClr val="tx1"/>
            </a:solidFill>
          </a:ln>
        </p:spPr>
        <p:txBody>
          <a:bodyPr wrap="square">
            <a:spAutoFit/>
          </a:bodyPr>
          <a:lstStyle/>
          <a:p>
            <a:r>
              <a:rPr lang="en-US" dirty="0"/>
              <a:t>How do you support your child’s education?</a:t>
            </a:r>
          </a:p>
        </p:txBody>
      </p:sp>
      <p:sp>
        <p:nvSpPr>
          <p:cNvPr id="11" name="TextBox 10">
            <a:extLst>
              <a:ext uri="{FF2B5EF4-FFF2-40B4-BE49-F238E27FC236}">
                <a16:creationId xmlns:a16="http://schemas.microsoft.com/office/drawing/2014/main" id="{99E233F9-4148-31D8-8EF4-7A2A3C569820}"/>
              </a:ext>
            </a:extLst>
          </p:cNvPr>
          <p:cNvSpPr txBox="1"/>
          <p:nvPr/>
        </p:nvSpPr>
        <p:spPr>
          <a:xfrm>
            <a:off x="6436522" y="5170366"/>
            <a:ext cx="4616665" cy="369332"/>
          </a:xfrm>
          <a:prstGeom prst="rect">
            <a:avLst/>
          </a:prstGeom>
          <a:solidFill>
            <a:srgbClr val="D9CFFF"/>
          </a:solidFill>
          <a:ln>
            <a:solidFill>
              <a:schemeClr val="tx1"/>
            </a:solidFill>
          </a:ln>
        </p:spPr>
        <p:txBody>
          <a:bodyPr wrap="square">
            <a:spAutoFit/>
          </a:bodyPr>
          <a:lstStyle/>
          <a:p>
            <a:r>
              <a:rPr lang="en-US" dirty="0"/>
              <a:t>How are you involved in your child’s schooling? </a:t>
            </a:r>
          </a:p>
        </p:txBody>
      </p:sp>
      <p:sp>
        <p:nvSpPr>
          <p:cNvPr id="12" name="TextBox 11">
            <a:extLst>
              <a:ext uri="{FF2B5EF4-FFF2-40B4-BE49-F238E27FC236}">
                <a16:creationId xmlns:a16="http://schemas.microsoft.com/office/drawing/2014/main" id="{49908489-A893-A727-A2DF-53D3DB710CA9}"/>
              </a:ext>
            </a:extLst>
          </p:cNvPr>
          <p:cNvSpPr txBox="1"/>
          <p:nvPr/>
        </p:nvSpPr>
        <p:spPr>
          <a:xfrm>
            <a:off x="1060086" y="5918794"/>
            <a:ext cx="4695393" cy="369332"/>
          </a:xfrm>
          <a:prstGeom prst="rect">
            <a:avLst/>
          </a:prstGeom>
          <a:solidFill>
            <a:srgbClr val="D9CFFF"/>
          </a:solidFill>
          <a:ln>
            <a:solidFill>
              <a:schemeClr val="tx1"/>
            </a:solidFill>
          </a:ln>
        </p:spPr>
        <p:txBody>
          <a:bodyPr wrap="square">
            <a:spAutoFit/>
          </a:bodyPr>
          <a:lstStyle/>
          <a:p>
            <a:r>
              <a:rPr lang="en-US" dirty="0"/>
              <a:t>Was it hard to be a mom and go to school?</a:t>
            </a:r>
          </a:p>
        </p:txBody>
      </p:sp>
      <p:sp>
        <p:nvSpPr>
          <p:cNvPr id="13" name="TextBox 12">
            <a:extLst>
              <a:ext uri="{FF2B5EF4-FFF2-40B4-BE49-F238E27FC236}">
                <a16:creationId xmlns:a16="http://schemas.microsoft.com/office/drawing/2014/main" id="{87BB0D5B-716C-EB4E-38F2-8097B4518DE6}"/>
              </a:ext>
            </a:extLst>
          </p:cNvPr>
          <p:cNvSpPr txBox="1"/>
          <p:nvPr/>
        </p:nvSpPr>
        <p:spPr>
          <a:xfrm>
            <a:off x="6436522" y="5918794"/>
            <a:ext cx="4616665" cy="369332"/>
          </a:xfrm>
          <a:prstGeom prst="rect">
            <a:avLst/>
          </a:prstGeom>
          <a:solidFill>
            <a:srgbClr val="D9CFFF"/>
          </a:solidFill>
          <a:ln>
            <a:solidFill>
              <a:schemeClr val="tx1"/>
            </a:solidFill>
          </a:ln>
        </p:spPr>
        <p:txBody>
          <a:bodyPr wrap="square">
            <a:spAutoFit/>
          </a:bodyPr>
          <a:lstStyle/>
          <a:p>
            <a:r>
              <a:rPr lang="en-US" dirty="0"/>
              <a:t>What was it like to be a mom and go to school?</a:t>
            </a:r>
          </a:p>
        </p:txBody>
      </p:sp>
      <p:sp>
        <p:nvSpPr>
          <p:cNvPr id="15" name="TextBox 14">
            <a:extLst>
              <a:ext uri="{FF2B5EF4-FFF2-40B4-BE49-F238E27FC236}">
                <a16:creationId xmlns:a16="http://schemas.microsoft.com/office/drawing/2014/main" id="{679F560D-8568-5D96-9132-5DC74AF3DE3A}"/>
              </a:ext>
            </a:extLst>
          </p:cNvPr>
          <p:cNvSpPr txBox="1"/>
          <p:nvPr/>
        </p:nvSpPr>
        <p:spPr>
          <a:xfrm>
            <a:off x="2994544" y="1641352"/>
            <a:ext cx="826476" cy="584775"/>
          </a:xfrm>
          <a:prstGeom prst="rect">
            <a:avLst/>
          </a:prstGeom>
          <a:noFill/>
        </p:spPr>
        <p:txBody>
          <a:bodyPr wrap="square">
            <a:spAutoFit/>
          </a:bodyPr>
          <a:lstStyle/>
          <a:p>
            <a:r>
              <a:rPr lang="en-US" sz="3200" b="1" dirty="0">
                <a:latin typeface="Freestyle Script" panose="030804020302050B0404" pitchFamily="66" charset="0"/>
              </a:rPr>
              <a:t>This</a:t>
            </a:r>
            <a:endParaRPr lang="en-US" sz="3200" b="1" dirty="0"/>
          </a:p>
        </p:txBody>
      </p:sp>
      <p:sp>
        <p:nvSpPr>
          <p:cNvPr id="16" name="TextBox 15">
            <a:extLst>
              <a:ext uri="{FF2B5EF4-FFF2-40B4-BE49-F238E27FC236}">
                <a16:creationId xmlns:a16="http://schemas.microsoft.com/office/drawing/2014/main" id="{F4226421-626A-3DF7-0BC4-156875182E49}"/>
              </a:ext>
            </a:extLst>
          </p:cNvPr>
          <p:cNvSpPr txBox="1"/>
          <p:nvPr/>
        </p:nvSpPr>
        <p:spPr>
          <a:xfrm>
            <a:off x="8331616" y="1641352"/>
            <a:ext cx="826476" cy="584775"/>
          </a:xfrm>
          <a:prstGeom prst="rect">
            <a:avLst/>
          </a:prstGeom>
          <a:noFill/>
        </p:spPr>
        <p:txBody>
          <a:bodyPr wrap="square">
            <a:spAutoFit/>
          </a:bodyPr>
          <a:lstStyle/>
          <a:p>
            <a:pPr algn="ctr"/>
            <a:r>
              <a:rPr lang="en-US" sz="3200" b="1" dirty="0">
                <a:latin typeface="Freestyle Script" panose="030804020302050B0404" pitchFamily="66" charset="0"/>
              </a:rPr>
              <a:t>That</a:t>
            </a:r>
            <a:endParaRPr lang="en-US" sz="3200" b="1" dirty="0"/>
          </a:p>
        </p:txBody>
      </p:sp>
      <p:sp>
        <p:nvSpPr>
          <p:cNvPr id="17" name="TextBox 16">
            <a:extLst>
              <a:ext uri="{FF2B5EF4-FFF2-40B4-BE49-F238E27FC236}">
                <a16:creationId xmlns:a16="http://schemas.microsoft.com/office/drawing/2014/main" id="{113F239C-BCA2-8EDF-189D-A0BC388F3CEB}"/>
              </a:ext>
            </a:extLst>
          </p:cNvPr>
          <p:cNvSpPr txBox="1"/>
          <p:nvPr/>
        </p:nvSpPr>
        <p:spPr>
          <a:xfrm>
            <a:off x="5881564" y="2213781"/>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18" name="TextBox 17">
            <a:extLst>
              <a:ext uri="{FF2B5EF4-FFF2-40B4-BE49-F238E27FC236}">
                <a16:creationId xmlns:a16="http://schemas.microsoft.com/office/drawing/2014/main" id="{537E61C2-6B10-4F9C-FA87-8B8A40CA6A21}"/>
              </a:ext>
            </a:extLst>
          </p:cNvPr>
          <p:cNvSpPr txBox="1"/>
          <p:nvPr/>
        </p:nvSpPr>
        <p:spPr>
          <a:xfrm>
            <a:off x="5881564" y="2959034"/>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19" name="TextBox 18">
            <a:extLst>
              <a:ext uri="{FF2B5EF4-FFF2-40B4-BE49-F238E27FC236}">
                <a16:creationId xmlns:a16="http://schemas.microsoft.com/office/drawing/2014/main" id="{BB287CAC-E88F-6837-43DD-6B0F946EBCAF}"/>
              </a:ext>
            </a:extLst>
          </p:cNvPr>
          <p:cNvSpPr txBox="1"/>
          <p:nvPr/>
        </p:nvSpPr>
        <p:spPr>
          <a:xfrm>
            <a:off x="5881564" y="3704287"/>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24" name="TextBox 23">
            <a:extLst>
              <a:ext uri="{FF2B5EF4-FFF2-40B4-BE49-F238E27FC236}">
                <a16:creationId xmlns:a16="http://schemas.microsoft.com/office/drawing/2014/main" id="{29153B23-4A79-035F-0880-8AC66CA271FE}"/>
              </a:ext>
            </a:extLst>
          </p:cNvPr>
          <p:cNvSpPr txBox="1"/>
          <p:nvPr/>
        </p:nvSpPr>
        <p:spPr>
          <a:xfrm>
            <a:off x="5881564" y="4452715"/>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25" name="TextBox 24">
            <a:extLst>
              <a:ext uri="{FF2B5EF4-FFF2-40B4-BE49-F238E27FC236}">
                <a16:creationId xmlns:a16="http://schemas.microsoft.com/office/drawing/2014/main" id="{C864557E-3453-CD7B-9B1C-716A42618536}"/>
              </a:ext>
            </a:extLst>
          </p:cNvPr>
          <p:cNvSpPr txBox="1"/>
          <p:nvPr/>
        </p:nvSpPr>
        <p:spPr>
          <a:xfrm>
            <a:off x="5871587" y="5201143"/>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26" name="TextBox 25">
            <a:extLst>
              <a:ext uri="{FF2B5EF4-FFF2-40B4-BE49-F238E27FC236}">
                <a16:creationId xmlns:a16="http://schemas.microsoft.com/office/drawing/2014/main" id="{981CD3DD-5178-57DE-79AE-7410C224DF53}"/>
              </a:ext>
            </a:extLst>
          </p:cNvPr>
          <p:cNvSpPr txBox="1"/>
          <p:nvPr/>
        </p:nvSpPr>
        <p:spPr>
          <a:xfrm>
            <a:off x="5871587" y="5944536"/>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Tree>
    <p:extLst>
      <p:ext uri="{BB962C8B-B14F-4D97-AF65-F5344CB8AC3E}">
        <p14:creationId xmlns:p14="http://schemas.microsoft.com/office/powerpoint/2010/main" val="29976588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fontScale="90000"/>
          </a:bodyPr>
          <a:lstStyle/>
          <a:p>
            <a:pPr algn="l"/>
            <a:r>
              <a:rPr lang="en-US" sz="5400" dirty="0">
                <a:latin typeface="+mn-lt"/>
              </a:rPr>
              <a:t>1. Which is a better interview question?</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45</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1060086" y="2183004"/>
            <a:ext cx="4695393" cy="369332"/>
          </a:xfrm>
          <a:prstGeom prst="rect">
            <a:avLst/>
          </a:prstGeom>
          <a:solidFill>
            <a:srgbClr val="D9CFFF"/>
          </a:solidFill>
          <a:ln>
            <a:solidFill>
              <a:schemeClr val="tx1"/>
            </a:solidFill>
          </a:ln>
        </p:spPr>
        <p:txBody>
          <a:bodyPr wrap="square">
            <a:spAutoFit/>
          </a:bodyPr>
          <a:lstStyle/>
          <a:p>
            <a:r>
              <a:rPr lang="en-US" b="1" dirty="0"/>
              <a:t>Tell me about your educational background.</a:t>
            </a:r>
          </a:p>
        </p:txBody>
      </p:sp>
      <p:sp>
        <p:nvSpPr>
          <p:cNvPr id="3" name="TextBox 2">
            <a:extLst>
              <a:ext uri="{FF2B5EF4-FFF2-40B4-BE49-F238E27FC236}">
                <a16:creationId xmlns:a16="http://schemas.microsoft.com/office/drawing/2014/main" id="{08D3D2FE-3921-75E4-2FD0-A909DE1C0F95}"/>
              </a:ext>
            </a:extLst>
          </p:cNvPr>
          <p:cNvSpPr txBox="1"/>
          <p:nvPr/>
        </p:nvSpPr>
        <p:spPr>
          <a:xfrm>
            <a:off x="6436522" y="2183004"/>
            <a:ext cx="4695392" cy="369332"/>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What degrees have you gotten? </a:t>
            </a:r>
          </a:p>
        </p:txBody>
      </p:sp>
      <p:sp>
        <p:nvSpPr>
          <p:cNvPr id="4" name="TextBox 3">
            <a:extLst>
              <a:ext uri="{FF2B5EF4-FFF2-40B4-BE49-F238E27FC236}">
                <a16:creationId xmlns:a16="http://schemas.microsoft.com/office/drawing/2014/main" id="{476AA0C4-B9DD-4FEE-4C08-A12B8D3CB3F1}"/>
              </a:ext>
            </a:extLst>
          </p:cNvPr>
          <p:cNvSpPr txBox="1"/>
          <p:nvPr/>
        </p:nvSpPr>
        <p:spPr>
          <a:xfrm>
            <a:off x="1060086" y="2928257"/>
            <a:ext cx="4695393" cy="369332"/>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Why do you support this policy? </a:t>
            </a:r>
          </a:p>
        </p:txBody>
      </p:sp>
      <p:sp>
        <p:nvSpPr>
          <p:cNvPr id="5" name="TextBox 4">
            <a:extLst>
              <a:ext uri="{FF2B5EF4-FFF2-40B4-BE49-F238E27FC236}">
                <a16:creationId xmlns:a16="http://schemas.microsoft.com/office/drawing/2014/main" id="{E316DFA7-6416-744E-FC5B-CAC18D17B215}"/>
              </a:ext>
            </a:extLst>
          </p:cNvPr>
          <p:cNvSpPr txBox="1"/>
          <p:nvPr/>
        </p:nvSpPr>
        <p:spPr>
          <a:xfrm>
            <a:off x="6436522" y="2928257"/>
            <a:ext cx="4695392" cy="369332"/>
          </a:xfrm>
          <a:prstGeom prst="rect">
            <a:avLst/>
          </a:prstGeom>
          <a:solidFill>
            <a:srgbClr val="D9CFFF"/>
          </a:solidFill>
          <a:ln>
            <a:solidFill>
              <a:schemeClr val="tx1"/>
            </a:solidFill>
          </a:ln>
        </p:spPr>
        <p:txBody>
          <a:bodyPr wrap="square">
            <a:spAutoFit/>
          </a:bodyPr>
          <a:lstStyle/>
          <a:p>
            <a:r>
              <a:rPr lang="en-US" b="1" dirty="0"/>
              <a:t>How did you come to support this policy?</a:t>
            </a:r>
          </a:p>
        </p:txBody>
      </p:sp>
      <p:sp>
        <p:nvSpPr>
          <p:cNvPr id="6" name="TextBox 5">
            <a:extLst>
              <a:ext uri="{FF2B5EF4-FFF2-40B4-BE49-F238E27FC236}">
                <a16:creationId xmlns:a16="http://schemas.microsoft.com/office/drawing/2014/main" id="{537A8204-E41B-AB19-7B85-95B470380D99}"/>
              </a:ext>
            </a:extLst>
          </p:cNvPr>
          <p:cNvSpPr txBox="1"/>
          <p:nvPr/>
        </p:nvSpPr>
        <p:spPr>
          <a:xfrm>
            <a:off x="1060086" y="3673510"/>
            <a:ext cx="4695393" cy="369332"/>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What made you move to this area? </a:t>
            </a:r>
          </a:p>
        </p:txBody>
      </p:sp>
      <p:sp>
        <p:nvSpPr>
          <p:cNvPr id="7" name="TextBox 6">
            <a:extLst>
              <a:ext uri="{FF2B5EF4-FFF2-40B4-BE49-F238E27FC236}">
                <a16:creationId xmlns:a16="http://schemas.microsoft.com/office/drawing/2014/main" id="{53F7BC18-08D4-C4DD-336E-2773EB4FB71B}"/>
              </a:ext>
            </a:extLst>
          </p:cNvPr>
          <p:cNvSpPr txBox="1"/>
          <p:nvPr/>
        </p:nvSpPr>
        <p:spPr>
          <a:xfrm>
            <a:off x="6436522" y="3673510"/>
            <a:ext cx="4695392" cy="369332"/>
          </a:xfrm>
          <a:prstGeom prst="rect">
            <a:avLst/>
          </a:prstGeom>
          <a:solidFill>
            <a:srgbClr val="D9CFFF"/>
          </a:solidFill>
          <a:ln>
            <a:solidFill>
              <a:schemeClr val="tx1"/>
            </a:solidFill>
          </a:ln>
        </p:spPr>
        <p:txBody>
          <a:bodyPr wrap="square">
            <a:spAutoFit/>
          </a:bodyPr>
          <a:lstStyle/>
          <a:p>
            <a:r>
              <a:rPr lang="en-US" b="1" dirty="0"/>
              <a:t>How did you come to live in this area? </a:t>
            </a:r>
          </a:p>
        </p:txBody>
      </p:sp>
      <p:sp>
        <p:nvSpPr>
          <p:cNvPr id="8" name="TextBox 7">
            <a:extLst>
              <a:ext uri="{FF2B5EF4-FFF2-40B4-BE49-F238E27FC236}">
                <a16:creationId xmlns:a16="http://schemas.microsoft.com/office/drawing/2014/main" id="{72A5C3A1-E35F-50CF-C1CE-09A21051C2E5}"/>
              </a:ext>
            </a:extLst>
          </p:cNvPr>
          <p:cNvSpPr txBox="1"/>
          <p:nvPr/>
        </p:nvSpPr>
        <p:spPr>
          <a:xfrm>
            <a:off x="1060086" y="4421938"/>
            <a:ext cx="4695393" cy="369332"/>
          </a:xfrm>
          <a:prstGeom prst="rect">
            <a:avLst/>
          </a:prstGeom>
          <a:solidFill>
            <a:srgbClr val="D9CFFF"/>
          </a:solidFill>
          <a:ln>
            <a:solidFill>
              <a:schemeClr val="tx1"/>
            </a:solidFill>
          </a:ln>
        </p:spPr>
        <p:txBody>
          <a:bodyPr wrap="square">
            <a:spAutoFit/>
          </a:bodyPr>
          <a:lstStyle/>
          <a:p>
            <a:r>
              <a:rPr lang="en-US" b="1" dirty="0"/>
              <a:t>Tell me about your recent work history.</a:t>
            </a:r>
          </a:p>
        </p:txBody>
      </p:sp>
      <p:sp>
        <p:nvSpPr>
          <p:cNvPr id="9" name="TextBox 8">
            <a:extLst>
              <a:ext uri="{FF2B5EF4-FFF2-40B4-BE49-F238E27FC236}">
                <a16:creationId xmlns:a16="http://schemas.microsoft.com/office/drawing/2014/main" id="{0A6E8C96-98A4-D19A-8B44-CBBA740FBFA3}"/>
              </a:ext>
            </a:extLst>
          </p:cNvPr>
          <p:cNvSpPr txBox="1"/>
          <p:nvPr/>
        </p:nvSpPr>
        <p:spPr>
          <a:xfrm>
            <a:off x="6436522" y="4421938"/>
            <a:ext cx="4695392" cy="369332"/>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How did you get your current job? </a:t>
            </a:r>
          </a:p>
        </p:txBody>
      </p:sp>
      <p:sp>
        <p:nvSpPr>
          <p:cNvPr id="10" name="TextBox 9">
            <a:extLst>
              <a:ext uri="{FF2B5EF4-FFF2-40B4-BE49-F238E27FC236}">
                <a16:creationId xmlns:a16="http://schemas.microsoft.com/office/drawing/2014/main" id="{970CF22F-F929-62D9-B0BB-E8C139F5106D}"/>
              </a:ext>
            </a:extLst>
          </p:cNvPr>
          <p:cNvSpPr txBox="1"/>
          <p:nvPr/>
        </p:nvSpPr>
        <p:spPr>
          <a:xfrm>
            <a:off x="1060086" y="5170366"/>
            <a:ext cx="4695393" cy="369332"/>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How do you support your child’s education?</a:t>
            </a:r>
          </a:p>
        </p:txBody>
      </p:sp>
      <p:sp>
        <p:nvSpPr>
          <p:cNvPr id="11" name="TextBox 10">
            <a:extLst>
              <a:ext uri="{FF2B5EF4-FFF2-40B4-BE49-F238E27FC236}">
                <a16:creationId xmlns:a16="http://schemas.microsoft.com/office/drawing/2014/main" id="{99E233F9-4148-31D8-8EF4-7A2A3C569820}"/>
              </a:ext>
            </a:extLst>
          </p:cNvPr>
          <p:cNvSpPr txBox="1"/>
          <p:nvPr/>
        </p:nvSpPr>
        <p:spPr>
          <a:xfrm>
            <a:off x="6436522" y="5170366"/>
            <a:ext cx="4695392" cy="369332"/>
          </a:xfrm>
          <a:prstGeom prst="rect">
            <a:avLst/>
          </a:prstGeom>
          <a:solidFill>
            <a:srgbClr val="D9CFFF"/>
          </a:solidFill>
          <a:ln>
            <a:solidFill>
              <a:schemeClr val="tx1"/>
            </a:solidFill>
          </a:ln>
        </p:spPr>
        <p:txBody>
          <a:bodyPr wrap="square">
            <a:spAutoFit/>
          </a:bodyPr>
          <a:lstStyle/>
          <a:p>
            <a:r>
              <a:rPr lang="en-US" b="1" dirty="0"/>
              <a:t>How are you involved in your child’s schooling? </a:t>
            </a:r>
          </a:p>
        </p:txBody>
      </p:sp>
      <p:sp>
        <p:nvSpPr>
          <p:cNvPr id="12" name="TextBox 11">
            <a:extLst>
              <a:ext uri="{FF2B5EF4-FFF2-40B4-BE49-F238E27FC236}">
                <a16:creationId xmlns:a16="http://schemas.microsoft.com/office/drawing/2014/main" id="{49908489-A893-A727-A2DF-53D3DB710CA9}"/>
              </a:ext>
            </a:extLst>
          </p:cNvPr>
          <p:cNvSpPr txBox="1"/>
          <p:nvPr/>
        </p:nvSpPr>
        <p:spPr>
          <a:xfrm>
            <a:off x="1060086" y="5918794"/>
            <a:ext cx="4695393" cy="369332"/>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Was it hard to be a mom and go to school?</a:t>
            </a:r>
          </a:p>
        </p:txBody>
      </p:sp>
      <p:sp>
        <p:nvSpPr>
          <p:cNvPr id="13" name="TextBox 12">
            <a:extLst>
              <a:ext uri="{FF2B5EF4-FFF2-40B4-BE49-F238E27FC236}">
                <a16:creationId xmlns:a16="http://schemas.microsoft.com/office/drawing/2014/main" id="{87BB0D5B-716C-EB4E-38F2-8097B4518DE6}"/>
              </a:ext>
            </a:extLst>
          </p:cNvPr>
          <p:cNvSpPr txBox="1"/>
          <p:nvPr/>
        </p:nvSpPr>
        <p:spPr>
          <a:xfrm>
            <a:off x="6436522" y="5918794"/>
            <a:ext cx="4695392" cy="369332"/>
          </a:xfrm>
          <a:prstGeom prst="rect">
            <a:avLst/>
          </a:prstGeom>
          <a:solidFill>
            <a:srgbClr val="D9CFFF"/>
          </a:solidFill>
          <a:ln>
            <a:solidFill>
              <a:schemeClr val="tx1"/>
            </a:solidFill>
          </a:ln>
        </p:spPr>
        <p:txBody>
          <a:bodyPr wrap="square">
            <a:spAutoFit/>
          </a:bodyPr>
          <a:lstStyle/>
          <a:p>
            <a:r>
              <a:rPr lang="en-US" b="1" dirty="0"/>
              <a:t>What was it like to be a mom and go to school?</a:t>
            </a:r>
          </a:p>
        </p:txBody>
      </p:sp>
      <p:sp>
        <p:nvSpPr>
          <p:cNvPr id="15" name="TextBox 14">
            <a:extLst>
              <a:ext uri="{FF2B5EF4-FFF2-40B4-BE49-F238E27FC236}">
                <a16:creationId xmlns:a16="http://schemas.microsoft.com/office/drawing/2014/main" id="{679F560D-8568-5D96-9132-5DC74AF3DE3A}"/>
              </a:ext>
            </a:extLst>
          </p:cNvPr>
          <p:cNvSpPr txBox="1"/>
          <p:nvPr/>
        </p:nvSpPr>
        <p:spPr>
          <a:xfrm>
            <a:off x="2994544" y="1641352"/>
            <a:ext cx="826476" cy="584775"/>
          </a:xfrm>
          <a:prstGeom prst="rect">
            <a:avLst/>
          </a:prstGeom>
          <a:noFill/>
        </p:spPr>
        <p:txBody>
          <a:bodyPr wrap="square">
            <a:spAutoFit/>
          </a:bodyPr>
          <a:lstStyle/>
          <a:p>
            <a:r>
              <a:rPr lang="en-US" sz="3200" b="1" dirty="0">
                <a:latin typeface="Freestyle Script" panose="030804020302050B0404" pitchFamily="66" charset="0"/>
              </a:rPr>
              <a:t>This</a:t>
            </a:r>
            <a:endParaRPr lang="en-US" sz="3200" b="1" dirty="0"/>
          </a:p>
        </p:txBody>
      </p:sp>
      <p:sp>
        <p:nvSpPr>
          <p:cNvPr id="16" name="TextBox 15">
            <a:extLst>
              <a:ext uri="{FF2B5EF4-FFF2-40B4-BE49-F238E27FC236}">
                <a16:creationId xmlns:a16="http://schemas.microsoft.com/office/drawing/2014/main" id="{F4226421-626A-3DF7-0BC4-156875182E49}"/>
              </a:ext>
            </a:extLst>
          </p:cNvPr>
          <p:cNvSpPr txBox="1"/>
          <p:nvPr/>
        </p:nvSpPr>
        <p:spPr>
          <a:xfrm>
            <a:off x="8331616" y="1641352"/>
            <a:ext cx="826476" cy="584775"/>
          </a:xfrm>
          <a:prstGeom prst="rect">
            <a:avLst/>
          </a:prstGeom>
          <a:noFill/>
        </p:spPr>
        <p:txBody>
          <a:bodyPr wrap="square">
            <a:spAutoFit/>
          </a:bodyPr>
          <a:lstStyle/>
          <a:p>
            <a:pPr algn="ctr"/>
            <a:r>
              <a:rPr lang="en-US" sz="3200" b="1" dirty="0">
                <a:latin typeface="Freestyle Script" panose="030804020302050B0404" pitchFamily="66" charset="0"/>
              </a:rPr>
              <a:t>That</a:t>
            </a:r>
            <a:endParaRPr lang="en-US" sz="3200" b="1" dirty="0"/>
          </a:p>
        </p:txBody>
      </p:sp>
      <p:sp>
        <p:nvSpPr>
          <p:cNvPr id="17" name="TextBox 16">
            <a:extLst>
              <a:ext uri="{FF2B5EF4-FFF2-40B4-BE49-F238E27FC236}">
                <a16:creationId xmlns:a16="http://schemas.microsoft.com/office/drawing/2014/main" id="{113F239C-BCA2-8EDF-189D-A0BC388F3CEB}"/>
              </a:ext>
            </a:extLst>
          </p:cNvPr>
          <p:cNvSpPr txBox="1"/>
          <p:nvPr/>
        </p:nvSpPr>
        <p:spPr>
          <a:xfrm>
            <a:off x="5881564" y="2213781"/>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18" name="TextBox 17">
            <a:extLst>
              <a:ext uri="{FF2B5EF4-FFF2-40B4-BE49-F238E27FC236}">
                <a16:creationId xmlns:a16="http://schemas.microsoft.com/office/drawing/2014/main" id="{537E61C2-6B10-4F9C-FA87-8B8A40CA6A21}"/>
              </a:ext>
            </a:extLst>
          </p:cNvPr>
          <p:cNvSpPr txBox="1"/>
          <p:nvPr/>
        </p:nvSpPr>
        <p:spPr>
          <a:xfrm>
            <a:off x="5881564" y="2959034"/>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19" name="TextBox 18">
            <a:extLst>
              <a:ext uri="{FF2B5EF4-FFF2-40B4-BE49-F238E27FC236}">
                <a16:creationId xmlns:a16="http://schemas.microsoft.com/office/drawing/2014/main" id="{BB287CAC-E88F-6837-43DD-6B0F946EBCAF}"/>
              </a:ext>
            </a:extLst>
          </p:cNvPr>
          <p:cNvSpPr txBox="1"/>
          <p:nvPr/>
        </p:nvSpPr>
        <p:spPr>
          <a:xfrm>
            <a:off x="5881564" y="3704287"/>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24" name="TextBox 23">
            <a:extLst>
              <a:ext uri="{FF2B5EF4-FFF2-40B4-BE49-F238E27FC236}">
                <a16:creationId xmlns:a16="http://schemas.microsoft.com/office/drawing/2014/main" id="{29153B23-4A79-035F-0880-8AC66CA271FE}"/>
              </a:ext>
            </a:extLst>
          </p:cNvPr>
          <p:cNvSpPr txBox="1"/>
          <p:nvPr/>
        </p:nvSpPr>
        <p:spPr>
          <a:xfrm>
            <a:off x="5881564" y="4452715"/>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25" name="TextBox 24">
            <a:extLst>
              <a:ext uri="{FF2B5EF4-FFF2-40B4-BE49-F238E27FC236}">
                <a16:creationId xmlns:a16="http://schemas.microsoft.com/office/drawing/2014/main" id="{C864557E-3453-CD7B-9B1C-716A42618536}"/>
              </a:ext>
            </a:extLst>
          </p:cNvPr>
          <p:cNvSpPr txBox="1"/>
          <p:nvPr/>
        </p:nvSpPr>
        <p:spPr>
          <a:xfrm>
            <a:off x="5871587" y="5201143"/>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
        <p:nvSpPr>
          <p:cNvPr id="26" name="TextBox 25">
            <a:extLst>
              <a:ext uri="{FF2B5EF4-FFF2-40B4-BE49-F238E27FC236}">
                <a16:creationId xmlns:a16="http://schemas.microsoft.com/office/drawing/2014/main" id="{981CD3DD-5178-57DE-79AE-7410C224DF53}"/>
              </a:ext>
            </a:extLst>
          </p:cNvPr>
          <p:cNvSpPr txBox="1"/>
          <p:nvPr/>
        </p:nvSpPr>
        <p:spPr>
          <a:xfrm>
            <a:off x="5871587" y="5944536"/>
            <a:ext cx="428872" cy="307777"/>
          </a:xfrm>
          <a:prstGeom prst="rect">
            <a:avLst/>
          </a:prstGeom>
          <a:noFill/>
        </p:spPr>
        <p:txBody>
          <a:bodyPr wrap="square">
            <a:spAutoFit/>
          </a:bodyPr>
          <a:lstStyle/>
          <a:p>
            <a:pPr algn="ctr"/>
            <a:r>
              <a:rPr lang="en-US" sz="1400" b="1" dirty="0">
                <a:latin typeface="Lucida Handwriting" panose="03010101010101010101" pitchFamily="66" charset="0"/>
              </a:rPr>
              <a:t>or</a:t>
            </a:r>
            <a:endParaRPr lang="en-US" sz="3200" b="1" dirty="0">
              <a:latin typeface="Lucida Handwriting" panose="03010101010101010101" pitchFamily="66" charset="0"/>
            </a:endParaRPr>
          </a:p>
        </p:txBody>
      </p:sp>
    </p:spTree>
    <p:extLst>
      <p:ext uri="{BB962C8B-B14F-4D97-AF65-F5344CB8AC3E}">
        <p14:creationId xmlns:p14="http://schemas.microsoft.com/office/powerpoint/2010/main" val="1748157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2. How should you recruit? </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46</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728491" y="1623757"/>
            <a:ext cx="10455324" cy="646331"/>
          </a:xfrm>
          <a:prstGeom prst="rect">
            <a:avLst/>
          </a:prstGeom>
          <a:solidFill>
            <a:srgbClr val="D9CFFF"/>
          </a:solidFill>
          <a:ln>
            <a:solidFill>
              <a:schemeClr val="tx1"/>
            </a:solidFill>
          </a:ln>
        </p:spPr>
        <p:txBody>
          <a:bodyPr wrap="square">
            <a:spAutoFit/>
          </a:bodyPr>
          <a:lstStyle/>
          <a:p>
            <a:r>
              <a:rPr lang="en-US" dirty="0"/>
              <a:t>You want to understand how restorative justice* works in different communities. You decide to interview people responsible for administering restorative justice practices. How should you recruit?  </a:t>
            </a:r>
          </a:p>
        </p:txBody>
      </p:sp>
      <p:sp>
        <p:nvSpPr>
          <p:cNvPr id="4" name="TextBox 3">
            <a:extLst>
              <a:ext uri="{FF2B5EF4-FFF2-40B4-BE49-F238E27FC236}">
                <a16:creationId xmlns:a16="http://schemas.microsoft.com/office/drawing/2014/main" id="{02020F5E-551E-C233-1889-ABEC736B883B}"/>
              </a:ext>
            </a:extLst>
          </p:cNvPr>
          <p:cNvSpPr txBox="1"/>
          <p:nvPr/>
        </p:nvSpPr>
        <p:spPr>
          <a:xfrm>
            <a:off x="252883" y="5349299"/>
            <a:ext cx="11686233" cy="1169551"/>
          </a:xfrm>
          <a:prstGeom prst="rect">
            <a:avLst/>
          </a:prstGeom>
          <a:noFill/>
        </p:spPr>
        <p:txBody>
          <a:bodyPr wrap="square">
            <a:spAutoFit/>
          </a:bodyPr>
          <a:lstStyle/>
          <a:p>
            <a:pPr algn="l"/>
            <a:r>
              <a:rPr lang="en-US" sz="1400" b="0" i="0" dirty="0">
                <a:effectLst/>
                <a:latin typeface="Verlag"/>
              </a:rPr>
              <a:t>*Restorative justice is “a set of principles and practices that create a different approach to dealing with crime and its impacts. Restorative justice practices work to address the dehumanization frequently experienced by people in the traditional criminal justice system. Instead of viewing a criminal act as simply a violation of a rule or statute, restorative justice sees this action as a violation of people and relationships. Restorative justice seeks to examine the harmful impact of a crime and then determines what can be done to repair that harm while holding the person who caused it accountable for his or her actions. Accountability for the offender means accepting responsibility and acting to repair the harm done.” Retrieved March 27, 2023 from </a:t>
            </a:r>
            <a:r>
              <a:rPr lang="en-US" sz="1400" b="0" i="0" dirty="0">
                <a:effectLst/>
                <a:latin typeface="Verlag"/>
                <a:hlinkClick r:id="rId3"/>
              </a:rPr>
              <a:t>UW-Madison Law School</a:t>
            </a:r>
            <a:endParaRPr lang="en-US" sz="1400" b="0" i="0" dirty="0">
              <a:effectLst/>
              <a:latin typeface="Verlag"/>
            </a:endParaRPr>
          </a:p>
        </p:txBody>
      </p:sp>
      <p:sp>
        <p:nvSpPr>
          <p:cNvPr id="5" name="TextBox 4">
            <a:extLst>
              <a:ext uri="{FF2B5EF4-FFF2-40B4-BE49-F238E27FC236}">
                <a16:creationId xmlns:a16="http://schemas.microsoft.com/office/drawing/2014/main" id="{9F442AB7-5F1B-042C-B47A-DB47B02FBD8E}"/>
              </a:ext>
            </a:extLst>
          </p:cNvPr>
          <p:cNvSpPr txBox="1"/>
          <p:nvPr/>
        </p:nvSpPr>
        <p:spPr>
          <a:xfrm>
            <a:off x="728491" y="2580025"/>
            <a:ext cx="5139746" cy="923330"/>
          </a:xfrm>
          <a:prstGeom prst="rect">
            <a:avLst/>
          </a:prstGeom>
          <a:solidFill>
            <a:srgbClr val="D9CFFF"/>
          </a:solidFill>
          <a:ln>
            <a:solidFill>
              <a:schemeClr val="tx1"/>
            </a:solidFill>
          </a:ln>
        </p:spPr>
        <p:txBody>
          <a:bodyPr wrap="square">
            <a:spAutoFit/>
          </a:bodyPr>
          <a:lstStyle/>
          <a:p>
            <a:r>
              <a:rPr lang="en-US" dirty="0"/>
              <a:t>A. Snowball sample by asking a person in your local criminal justice department to refer you to someone working in restorative justice. </a:t>
            </a:r>
          </a:p>
        </p:txBody>
      </p:sp>
      <p:sp>
        <p:nvSpPr>
          <p:cNvPr id="6" name="TextBox 5">
            <a:extLst>
              <a:ext uri="{FF2B5EF4-FFF2-40B4-BE49-F238E27FC236}">
                <a16:creationId xmlns:a16="http://schemas.microsoft.com/office/drawing/2014/main" id="{4FEC4048-6775-B54B-0F4B-50DBF6626604}"/>
              </a:ext>
            </a:extLst>
          </p:cNvPr>
          <p:cNvSpPr txBox="1"/>
          <p:nvPr/>
        </p:nvSpPr>
        <p:spPr>
          <a:xfrm>
            <a:off x="728491" y="3746700"/>
            <a:ext cx="5139746" cy="923330"/>
          </a:xfrm>
          <a:prstGeom prst="rect">
            <a:avLst/>
          </a:prstGeom>
          <a:solidFill>
            <a:srgbClr val="D9CFFF"/>
          </a:solidFill>
          <a:ln>
            <a:solidFill>
              <a:schemeClr val="tx1"/>
            </a:solidFill>
          </a:ln>
        </p:spPr>
        <p:txBody>
          <a:bodyPr wrap="square">
            <a:spAutoFit/>
          </a:bodyPr>
          <a:lstStyle/>
          <a:p>
            <a:r>
              <a:rPr lang="en-US" dirty="0"/>
              <a:t>C. Randomly sample from law enforcement officials in three different communities to interview them about whether they use restorative justice. </a:t>
            </a:r>
          </a:p>
        </p:txBody>
      </p:sp>
      <p:sp>
        <p:nvSpPr>
          <p:cNvPr id="7" name="TextBox 6">
            <a:extLst>
              <a:ext uri="{FF2B5EF4-FFF2-40B4-BE49-F238E27FC236}">
                <a16:creationId xmlns:a16="http://schemas.microsoft.com/office/drawing/2014/main" id="{D770B12B-8E12-EF12-812D-32CF6F28F3B8}"/>
              </a:ext>
            </a:extLst>
          </p:cNvPr>
          <p:cNvSpPr txBox="1"/>
          <p:nvPr/>
        </p:nvSpPr>
        <p:spPr>
          <a:xfrm>
            <a:off x="6323765" y="2580025"/>
            <a:ext cx="5139746" cy="923330"/>
          </a:xfrm>
          <a:prstGeom prst="rect">
            <a:avLst/>
          </a:prstGeom>
          <a:solidFill>
            <a:srgbClr val="D9CFFF"/>
          </a:solidFill>
          <a:ln>
            <a:solidFill>
              <a:schemeClr val="tx1"/>
            </a:solidFill>
          </a:ln>
        </p:spPr>
        <p:txBody>
          <a:bodyPr wrap="square">
            <a:spAutoFit/>
          </a:bodyPr>
          <a:lstStyle/>
          <a:p>
            <a:r>
              <a:rPr lang="en-US" dirty="0"/>
              <a:t>B. Convenience sample by asking people on Twitter to reach out to you if they are involved in restorative justice programming. </a:t>
            </a:r>
          </a:p>
        </p:txBody>
      </p:sp>
      <p:sp>
        <p:nvSpPr>
          <p:cNvPr id="8" name="TextBox 7">
            <a:extLst>
              <a:ext uri="{FF2B5EF4-FFF2-40B4-BE49-F238E27FC236}">
                <a16:creationId xmlns:a16="http://schemas.microsoft.com/office/drawing/2014/main" id="{8609AD71-F82F-E77E-C55D-DDD33C0A86F7}"/>
              </a:ext>
            </a:extLst>
          </p:cNvPr>
          <p:cNvSpPr txBox="1"/>
          <p:nvPr/>
        </p:nvSpPr>
        <p:spPr>
          <a:xfrm>
            <a:off x="6323765" y="3746700"/>
            <a:ext cx="5139746" cy="923330"/>
          </a:xfrm>
          <a:prstGeom prst="rect">
            <a:avLst/>
          </a:prstGeom>
          <a:solidFill>
            <a:srgbClr val="D9CFFF"/>
          </a:solidFill>
          <a:ln>
            <a:solidFill>
              <a:schemeClr val="tx1"/>
            </a:solidFill>
          </a:ln>
        </p:spPr>
        <p:txBody>
          <a:bodyPr wrap="square">
            <a:spAutoFit/>
          </a:bodyPr>
          <a:lstStyle/>
          <a:p>
            <a:r>
              <a:rPr lang="en-US" dirty="0"/>
              <a:t>D. Purposively sample by reaching out to people administering restorative justice programs in different communities. </a:t>
            </a:r>
          </a:p>
        </p:txBody>
      </p:sp>
    </p:spTree>
    <p:extLst>
      <p:ext uri="{BB962C8B-B14F-4D97-AF65-F5344CB8AC3E}">
        <p14:creationId xmlns:p14="http://schemas.microsoft.com/office/powerpoint/2010/main" val="701358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2. How should you recruit? </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47</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728491" y="1623757"/>
            <a:ext cx="10455324" cy="646331"/>
          </a:xfrm>
          <a:prstGeom prst="rect">
            <a:avLst/>
          </a:prstGeom>
          <a:solidFill>
            <a:srgbClr val="D9CFFF"/>
          </a:solidFill>
          <a:ln>
            <a:solidFill>
              <a:schemeClr val="tx1"/>
            </a:solidFill>
          </a:ln>
        </p:spPr>
        <p:txBody>
          <a:bodyPr wrap="square">
            <a:spAutoFit/>
          </a:bodyPr>
          <a:lstStyle/>
          <a:p>
            <a:r>
              <a:rPr lang="en-US" dirty="0"/>
              <a:t>You want to understand how restorative justice* works in different communities. You decide to interview people responsible for administering restorative justice practices. How should you recruit?  </a:t>
            </a:r>
          </a:p>
        </p:txBody>
      </p:sp>
      <p:sp>
        <p:nvSpPr>
          <p:cNvPr id="4" name="TextBox 3">
            <a:extLst>
              <a:ext uri="{FF2B5EF4-FFF2-40B4-BE49-F238E27FC236}">
                <a16:creationId xmlns:a16="http://schemas.microsoft.com/office/drawing/2014/main" id="{02020F5E-551E-C233-1889-ABEC736B883B}"/>
              </a:ext>
            </a:extLst>
          </p:cNvPr>
          <p:cNvSpPr txBox="1"/>
          <p:nvPr/>
        </p:nvSpPr>
        <p:spPr>
          <a:xfrm>
            <a:off x="252883" y="5349299"/>
            <a:ext cx="11686233" cy="1169551"/>
          </a:xfrm>
          <a:prstGeom prst="rect">
            <a:avLst/>
          </a:prstGeom>
          <a:noFill/>
        </p:spPr>
        <p:txBody>
          <a:bodyPr wrap="square">
            <a:spAutoFit/>
          </a:bodyPr>
          <a:lstStyle/>
          <a:p>
            <a:pPr algn="l"/>
            <a:r>
              <a:rPr lang="en-US" sz="1400" b="0" i="0" dirty="0">
                <a:effectLst/>
                <a:latin typeface="Verlag"/>
              </a:rPr>
              <a:t>*Restorative justice is “a set of principles and practices that create a different approach to dealing with crime and its impacts. Restorative justice practices work to address the dehumanization frequently experienced by people in the traditional criminal justice system. Instead of viewing a criminal act as simply a violation of a rule or statute, restorative justice sees this action as a violation of people and relationships. Restorative justice seeks to examine the harmful impact of a crime and then determines what can be done to repair that harm while holding the person who caused it accountable for his or her actions. Accountability for the offender means accepting responsibility and acting to repair the harm done.” Retrieved March 27, 2023 from </a:t>
            </a:r>
            <a:r>
              <a:rPr lang="en-US" sz="1400" b="0" i="0" dirty="0">
                <a:effectLst/>
                <a:latin typeface="Verlag"/>
                <a:hlinkClick r:id="rId3"/>
              </a:rPr>
              <a:t>UW-Madison Law School</a:t>
            </a:r>
            <a:endParaRPr lang="en-US" sz="1400" b="0" i="0" dirty="0">
              <a:effectLst/>
              <a:latin typeface="Verlag"/>
            </a:endParaRPr>
          </a:p>
        </p:txBody>
      </p:sp>
      <p:sp>
        <p:nvSpPr>
          <p:cNvPr id="5" name="TextBox 4">
            <a:extLst>
              <a:ext uri="{FF2B5EF4-FFF2-40B4-BE49-F238E27FC236}">
                <a16:creationId xmlns:a16="http://schemas.microsoft.com/office/drawing/2014/main" id="{9F442AB7-5F1B-042C-B47A-DB47B02FBD8E}"/>
              </a:ext>
            </a:extLst>
          </p:cNvPr>
          <p:cNvSpPr txBox="1"/>
          <p:nvPr/>
        </p:nvSpPr>
        <p:spPr>
          <a:xfrm>
            <a:off x="728491" y="2580025"/>
            <a:ext cx="5139746" cy="923330"/>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A. Snowball sample by asking a person in your local criminal justice department to refer you to someone working in restorative justice. </a:t>
            </a:r>
          </a:p>
        </p:txBody>
      </p:sp>
      <p:sp>
        <p:nvSpPr>
          <p:cNvPr id="6" name="TextBox 5">
            <a:extLst>
              <a:ext uri="{FF2B5EF4-FFF2-40B4-BE49-F238E27FC236}">
                <a16:creationId xmlns:a16="http://schemas.microsoft.com/office/drawing/2014/main" id="{4FEC4048-6775-B54B-0F4B-50DBF6626604}"/>
              </a:ext>
            </a:extLst>
          </p:cNvPr>
          <p:cNvSpPr txBox="1"/>
          <p:nvPr/>
        </p:nvSpPr>
        <p:spPr>
          <a:xfrm>
            <a:off x="728491" y="3746700"/>
            <a:ext cx="5139746" cy="923330"/>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C. Randomly sample from law enforcement officials in three different communities to interview them about whether they use restorative justice. </a:t>
            </a:r>
          </a:p>
        </p:txBody>
      </p:sp>
      <p:sp>
        <p:nvSpPr>
          <p:cNvPr id="7" name="TextBox 6">
            <a:extLst>
              <a:ext uri="{FF2B5EF4-FFF2-40B4-BE49-F238E27FC236}">
                <a16:creationId xmlns:a16="http://schemas.microsoft.com/office/drawing/2014/main" id="{D770B12B-8E12-EF12-812D-32CF6F28F3B8}"/>
              </a:ext>
            </a:extLst>
          </p:cNvPr>
          <p:cNvSpPr txBox="1"/>
          <p:nvPr/>
        </p:nvSpPr>
        <p:spPr>
          <a:xfrm>
            <a:off x="6323765" y="2580025"/>
            <a:ext cx="5139746" cy="923330"/>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B. Convenience sample by asking people on Twitter to reach out to you if they are involved in restorative justice programming. </a:t>
            </a:r>
          </a:p>
        </p:txBody>
      </p:sp>
      <p:sp>
        <p:nvSpPr>
          <p:cNvPr id="8" name="TextBox 7">
            <a:extLst>
              <a:ext uri="{FF2B5EF4-FFF2-40B4-BE49-F238E27FC236}">
                <a16:creationId xmlns:a16="http://schemas.microsoft.com/office/drawing/2014/main" id="{8609AD71-F82F-E77E-C55D-DDD33C0A86F7}"/>
              </a:ext>
            </a:extLst>
          </p:cNvPr>
          <p:cNvSpPr txBox="1"/>
          <p:nvPr/>
        </p:nvSpPr>
        <p:spPr>
          <a:xfrm>
            <a:off x="6323765" y="3746700"/>
            <a:ext cx="5139746" cy="923330"/>
          </a:xfrm>
          <a:prstGeom prst="rect">
            <a:avLst/>
          </a:prstGeom>
          <a:solidFill>
            <a:srgbClr val="D9CFFF"/>
          </a:solidFill>
          <a:ln>
            <a:solidFill>
              <a:schemeClr val="tx1"/>
            </a:solidFill>
          </a:ln>
        </p:spPr>
        <p:txBody>
          <a:bodyPr wrap="square">
            <a:spAutoFit/>
          </a:bodyPr>
          <a:lstStyle/>
          <a:p>
            <a:r>
              <a:rPr lang="en-US" b="1" dirty="0"/>
              <a:t>D. Purposively sample by reaching out to people administering restorative justice programs in different communities. </a:t>
            </a:r>
          </a:p>
        </p:txBody>
      </p:sp>
    </p:spTree>
    <p:extLst>
      <p:ext uri="{BB962C8B-B14F-4D97-AF65-F5344CB8AC3E}">
        <p14:creationId xmlns:p14="http://schemas.microsoft.com/office/powerpoint/2010/main" val="1061181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3. How should you handle this?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48</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703385" y="1734285"/>
            <a:ext cx="10399476" cy="646331"/>
          </a:xfrm>
          <a:prstGeom prst="rect">
            <a:avLst/>
          </a:prstGeom>
          <a:solidFill>
            <a:srgbClr val="D9CFFF"/>
          </a:solidFill>
          <a:ln>
            <a:solidFill>
              <a:schemeClr val="tx1"/>
            </a:solidFill>
          </a:ln>
        </p:spPr>
        <p:txBody>
          <a:bodyPr wrap="square">
            <a:spAutoFit/>
          </a:bodyPr>
          <a:lstStyle/>
          <a:p>
            <a:r>
              <a:rPr lang="en-US" dirty="0"/>
              <a:t>You are embarking on a research project to understand how cisgender women make sense of reproductive rights. Consider the following scenarios. What should you do? </a:t>
            </a:r>
          </a:p>
        </p:txBody>
      </p:sp>
      <p:sp>
        <p:nvSpPr>
          <p:cNvPr id="3" name="TextBox 2">
            <a:extLst>
              <a:ext uri="{FF2B5EF4-FFF2-40B4-BE49-F238E27FC236}">
                <a16:creationId xmlns:a16="http://schemas.microsoft.com/office/drawing/2014/main" id="{0DB6E8F0-A526-F77C-A735-43F813C0CADE}"/>
              </a:ext>
            </a:extLst>
          </p:cNvPr>
          <p:cNvSpPr txBox="1"/>
          <p:nvPr/>
        </p:nvSpPr>
        <p:spPr>
          <a:xfrm>
            <a:off x="703385" y="2623895"/>
            <a:ext cx="5848140" cy="1477328"/>
          </a:xfrm>
          <a:prstGeom prst="rect">
            <a:avLst/>
          </a:prstGeom>
          <a:solidFill>
            <a:srgbClr val="D9CFFF"/>
          </a:solidFill>
          <a:ln>
            <a:solidFill>
              <a:schemeClr val="tx1"/>
            </a:solidFill>
          </a:ln>
        </p:spPr>
        <p:txBody>
          <a:bodyPr wrap="square">
            <a:spAutoFit/>
          </a:bodyPr>
          <a:lstStyle/>
          <a:p>
            <a:r>
              <a:rPr lang="en-US" dirty="0"/>
              <a:t>Scenario I. As soon as you sit down for an interview, your participant tells you they are so excited to participate in your project. They are particularly excited to share their beliefs, which they quickly describe as an extreme, fringe belief with which you strongly disagree. What should you do? </a:t>
            </a:r>
          </a:p>
        </p:txBody>
      </p:sp>
      <p:cxnSp>
        <p:nvCxnSpPr>
          <p:cNvPr id="6" name="Straight Arrow Connector 5">
            <a:extLst>
              <a:ext uri="{FF2B5EF4-FFF2-40B4-BE49-F238E27FC236}">
                <a16:creationId xmlns:a16="http://schemas.microsoft.com/office/drawing/2014/main" id="{0938D1CE-D0F8-BA44-AFD2-089BA4B72876}"/>
              </a:ext>
            </a:extLst>
          </p:cNvPr>
          <p:cNvCxnSpPr>
            <a:stCxn id="3" idx="3"/>
          </p:cNvCxnSpPr>
          <p:nvPr/>
        </p:nvCxnSpPr>
        <p:spPr>
          <a:xfrm flipV="1">
            <a:off x="6551525" y="2873829"/>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DBF38B-7D27-8916-A224-E1F54550D1F1}"/>
              </a:ext>
            </a:extLst>
          </p:cNvPr>
          <p:cNvCxnSpPr>
            <a:cxnSpLocks/>
          </p:cNvCxnSpPr>
          <p:nvPr/>
        </p:nvCxnSpPr>
        <p:spPr>
          <a:xfrm>
            <a:off x="6551524" y="3362559"/>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37B415-F0FD-A849-1C02-0A190D24818C}"/>
              </a:ext>
            </a:extLst>
          </p:cNvPr>
          <p:cNvSpPr txBox="1"/>
          <p:nvPr/>
        </p:nvSpPr>
        <p:spPr>
          <a:xfrm>
            <a:off x="7626701" y="2617518"/>
            <a:ext cx="3476160" cy="646331"/>
          </a:xfrm>
          <a:prstGeom prst="rect">
            <a:avLst/>
          </a:prstGeom>
          <a:solidFill>
            <a:srgbClr val="D9CFFF"/>
          </a:solidFill>
          <a:ln>
            <a:solidFill>
              <a:schemeClr val="tx1"/>
            </a:solidFill>
          </a:ln>
        </p:spPr>
        <p:txBody>
          <a:bodyPr wrap="square">
            <a:spAutoFit/>
          </a:bodyPr>
          <a:lstStyle/>
          <a:p>
            <a:r>
              <a:rPr lang="en-US" dirty="0"/>
              <a:t>A. Conduct the interview as you normally would. </a:t>
            </a:r>
          </a:p>
        </p:txBody>
      </p:sp>
      <p:sp>
        <p:nvSpPr>
          <p:cNvPr id="12" name="TextBox 11">
            <a:extLst>
              <a:ext uri="{FF2B5EF4-FFF2-40B4-BE49-F238E27FC236}">
                <a16:creationId xmlns:a16="http://schemas.microsoft.com/office/drawing/2014/main" id="{B9CD9ACF-0467-3AB4-693D-385A8DB6F881}"/>
              </a:ext>
            </a:extLst>
          </p:cNvPr>
          <p:cNvSpPr txBox="1"/>
          <p:nvPr/>
        </p:nvSpPr>
        <p:spPr>
          <a:xfrm>
            <a:off x="7626701" y="3370455"/>
            <a:ext cx="3476160" cy="646331"/>
          </a:xfrm>
          <a:prstGeom prst="rect">
            <a:avLst/>
          </a:prstGeom>
          <a:solidFill>
            <a:srgbClr val="D9CFFF"/>
          </a:solidFill>
          <a:ln>
            <a:solidFill>
              <a:schemeClr val="tx1"/>
            </a:solidFill>
          </a:ln>
        </p:spPr>
        <p:txBody>
          <a:bodyPr wrap="square">
            <a:spAutoFit/>
          </a:bodyPr>
          <a:lstStyle/>
          <a:p>
            <a:r>
              <a:rPr lang="en-US" dirty="0"/>
              <a:t>B. Try to convince the participant their beliefs are incorrect. </a:t>
            </a:r>
          </a:p>
        </p:txBody>
      </p:sp>
    </p:spTree>
    <p:extLst>
      <p:ext uri="{BB962C8B-B14F-4D97-AF65-F5344CB8AC3E}">
        <p14:creationId xmlns:p14="http://schemas.microsoft.com/office/powerpoint/2010/main" val="37483815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3. How should you handle this?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49</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703385" y="1734285"/>
            <a:ext cx="10399476" cy="646331"/>
          </a:xfrm>
          <a:prstGeom prst="rect">
            <a:avLst/>
          </a:prstGeom>
          <a:solidFill>
            <a:srgbClr val="D9CFFF"/>
          </a:solidFill>
          <a:ln>
            <a:solidFill>
              <a:schemeClr val="tx1"/>
            </a:solidFill>
          </a:ln>
        </p:spPr>
        <p:txBody>
          <a:bodyPr wrap="square">
            <a:spAutoFit/>
          </a:bodyPr>
          <a:lstStyle/>
          <a:p>
            <a:r>
              <a:rPr lang="en-US" dirty="0"/>
              <a:t>You are embarking on a research project to understand how cisgender women make sense of reproductive rights. Consider the following scenarios. What should you do? </a:t>
            </a:r>
          </a:p>
        </p:txBody>
      </p:sp>
      <p:sp>
        <p:nvSpPr>
          <p:cNvPr id="3" name="TextBox 2">
            <a:extLst>
              <a:ext uri="{FF2B5EF4-FFF2-40B4-BE49-F238E27FC236}">
                <a16:creationId xmlns:a16="http://schemas.microsoft.com/office/drawing/2014/main" id="{0DB6E8F0-A526-F77C-A735-43F813C0CADE}"/>
              </a:ext>
            </a:extLst>
          </p:cNvPr>
          <p:cNvSpPr txBox="1"/>
          <p:nvPr/>
        </p:nvSpPr>
        <p:spPr>
          <a:xfrm>
            <a:off x="703385" y="2623895"/>
            <a:ext cx="5848140" cy="1477328"/>
          </a:xfrm>
          <a:prstGeom prst="rect">
            <a:avLst/>
          </a:prstGeom>
          <a:solidFill>
            <a:srgbClr val="D9CFFF"/>
          </a:solidFill>
          <a:ln>
            <a:solidFill>
              <a:schemeClr val="tx1"/>
            </a:solidFill>
          </a:ln>
        </p:spPr>
        <p:txBody>
          <a:bodyPr wrap="square">
            <a:spAutoFit/>
          </a:bodyPr>
          <a:lstStyle/>
          <a:p>
            <a:r>
              <a:rPr lang="en-US" dirty="0"/>
              <a:t>Scenario I. As soon as you sit down for an interview, your participant tells you they are so excited to participate in your project. They are particularly excited to share their beliefs, which they quickly describe as an extreme, fringe belief with which you strongly disagree. What should you do? </a:t>
            </a:r>
          </a:p>
        </p:txBody>
      </p:sp>
      <p:cxnSp>
        <p:nvCxnSpPr>
          <p:cNvPr id="6" name="Straight Arrow Connector 5">
            <a:extLst>
              <a:ext uri="{FF2B5EF4-FFF2-40B4-BE49-F238E27FC236}">
                <a16:creationId xmlns:a16="http://schemas.microsoft.com/office/drawing/2014/main" id="{0938D1CE-D0F8-BA44-AFD2-089BA4B72876}"/>
              </a:ext>
            </a:extLst>
          </p:cNvPr>
          <p:cNvCxnSpPr>
            <a:stCxn id="3" idx="3"/>
          </p:cNvCxnSpPr>
          <p:nvPr/>
        </p:nvCxnSpPr>
        <p:spPr>
          <a:xfrm flipV="1">
            <a:off x="6551525" y="2873829"/>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DBF38B-7D27-8916-A224-E1F54550D1F1}"/>
              </a:ext>
            </a:extLst>
          </p:cNvPr>
          <p:cNvCxnSpPr>
            <a:cxnSpLocks/>
          </p:cNvCxnSpPr>
          <p:nvPr/>
        </p:nvCxnSpPr>
        <p:spPr>
          <a:xfrm>
            <a:off x="6551524" y="3362559"/>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37B415-F0FD-A849-1C02-0A190D24818C}"/>
              </a:ext>
            </a:extLst>
          </p:cNvPr>
          <p:cNvSpPr txBox="1"/>
          <p:nvPr/>
        </p:nvSpPr>
        <p:spPr>
          <a:xfrm>
            <a:off x="7626701" y="2617518"/>
            <a:ext cx="3476160" cy="646331"/>
          </a:xfrm>
          <a:prstGeom prst="rect">
            <a:avLst/>
          </a:prstGeom>
          <a:solidFill>
            <a:srgbClr val="D9CFFF"/>
          </a:solidFill>
          <a:ln>
            <a:solidFill>
              <a:schemeClr val="tx1"/>
            </a:solidFill>
          </a:ln>
        </p:spPr>
        <p:txBody>
          <a:bodyPr wrap="square">
            <a:spAutoFit/>
          </a:bodyPr>
          <a:lstStyle/>
          <a:p>
            <a:r>
              <a:rPr lang="en-US" b="1" dirty="0"/>
              <a:t>A. Conduct the interview as you normally would. </a:t>
            </a:r>
          </a:p>
        </p:txBody>
      </p:sp>
      <p:sp>
        <p:nvSpPr>
          <p:cNvPr id="12" name="TextBox 11">
            <a:extLst>
              <a:ext uri="{FF2B5EF4-FFF2-40B4-BE49-F238E27FC236}">
                <a16:creationId xmlns:a16="http://schemas.microsoft.com/office/drawing/2014/main" id="{B9CD9ACF-0467-3AB4-693D-385A8DB6F881}"/>
              </a:ext>
            </a:extLst>
          </p:cNvPr>
          <p:cNvSpPr txBox="1"/>
          <p:nvPr/>
        </p:nvSpPr>
        <p:spPr>
          <a:xfrm>
            <a:off x="7626701" y="3370455"/>
            <a:ext cx="3476160"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B. Try to convince the participant their beliefs are incorrect. </a:t>
            </a:r>
          </a:p>
        </p:txBody>
      </p:sp>
    </p:spTree>
    <p:extLst>
      <p:ext uri="{BB962C8B-B14F-4D97-AF65-F5344CB8AC3E}">
        <p14:creationId xmlns:p14="http://schemas.microsoft.com/office/powerpoint/2010/main" val="2089124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3. How should you handle this?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50</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703385" y="1734285"/>
            <a:ext cx="10399476" cy="646331"/>
          </a:xfrm>
          <a:prstGeom prst="rect">
            <a:avLst/>
          </a:prstGeom>
          <a:solidFill>
            <a:srgbClr val="D9CFFF"/>
          </a:solidFill>
          <a:ln>
            <a:solidFill>
              <a:schemeClr val="tx1"/>
            </a:solidFill>
          </a:ln>
        </p:spPr>
        <p:txBody>
          <a:bodyPr wrap="square">
            <a:spAutoFit/>
          </a:bodyPr>
          <a:lstStyle/>
          <a:p>
            <a:r>
              <a:rPr lang="en-US" dirty="0"/>
              <a:t>You are embarking on a research project to understand how cisgender women make sense of reproductive rights. Consider the following scenarios. What should you do? </a:t>
            </a:r>
          </a:p>
        </p:txBody>
      </p:sp>
      <p:sp>
        <p:nvSpPr>
          <p:cNvPr id="3" name="TextBox 2">
            <a:extLst>
              <a:ext uri="{FF2B5EF4-FFF2-40B4-BE49-F238E27FC236}">
                <a16:creationId xmlns:a16="http://schemas.microsoft.com/office/drawing/2014/main" id="{0DB6E8F0-A526-F77C-A735-43F813C0CADE}"/>
              </a:ext>
            </a:extLst>
          </p:cNvPr>
          <p:cNvSpPr txBox="1"/>
          <p:nvPr/>
        </p:nvSpPr>
        <p:spPr>
          <a:xfrm>
            <a:off x="703385" y="2623895"/>
            <a:ext cx="5848140" cy="1477328"/>
          </a:xfrm>
          <a:prstGeom prst="rect">
            <a:avLst/>
          </a:prstGeom>
          <a:solidFill>
            <a:srgbClr val="D9CFFF"/>
          </a:solidFill>
          <a:ln>
            <a:solidFill>
              <a:schemeClr val="tx1"/>
            </a:solidFill>
          </a:ln>
        </p:spPr>
        <p:txBody>
          <a:bodyPr wrap="square">
            <a:spAutoFit/>
          </a:bodyPr>
          <a:lstStyle/>
          <a:p>
            <a:r>
              <a:rPr lang="en-US" dirty="0"/>
              <a:t>Scenario I. As soon as you sit down for an interview, your participant tells you they are so excited to participate in your project. They are particularly excited to share their beliefs, which they quickly describe as an extreme, fringe belief with which you strongly disagree. What should you do? </a:t>
            </a:r>
          </a:p>
        </p:txBody>
      </p:sp>
      <p:sp>
        <p:nvSpPr>
          <p:cNvPr id="4" name="TextBox 3">
            <a:extLst>
              <a:ext uri="{FF2B5EF4-FFF2-40B4-BE49-F238E27FC236}">
                <a16:creationId xmlns:a16="http://schemas.microsoft.com/office/drawing/2014/main" id="{4360F5E1-061A-29D1-5659-670CD6354F99}"/>
              </a:ext>
            </a:extLst>
          </p:cNvPr>
          <p:cNvSpPr txBox="1"/>
          <p:nvPr/>
        </p:nvSpPr>
        <p:spPr>
          <a:xfrm>
            <a:off x="703385" y="4336805"/>
            <a:ext cx="5848140" cy="1477328"/>
          </a:xfrm>
          <a:prstGeom prst="rect">
            <a:avLst/>
          </a:prstGeom>
          <a:solidFill>
            <a:srgbClr val="D9CFFF"/>
          </a:solidFill>
          <a:ln>
            <a:solidFill>
              <a:schemeClr val="tx1"/>
            </a:solidFill>
          </a:ln>
        </p:spPr>
        <p:txBody>
          <a:bodyPr wrap="square">
            <a:spAutoFit/>
          </a:bodyPr>
          <a:lstStyle/>
          <a:p>
            <a:r>
              <a:rPr lang="en-US" dirty="0"/>
              <a:t>Scenario II. Toward the middle of your interview, your participant asks for your perspective on reproductive rights—they are curious to get a researcher’s perspective and express concern about how you might be interpreting their narrative. What should you do? </a:t>
            </a:r>
          </a:p>
        </p:txBody>
      </p:sp>
      <p:cxnSp>
        <p:nvCxnSpPr>
          <p:cNvPr id="6" name="Straight Arrow Connector 5">
            <a:extLst>
              <a:ext uri="{FF2B5EF4-FFF2-40B4-BE49-F238E27FC236}">
                <a16:creationId xmlns:a16="http://schemas.microsoft.com/office/drawing/2014/main" id="{0938D1CE-D0F8-BA44-AFD2-089BA4B72876}"/>
              </a:ext>
            </a:extLst>
          </p:cNvPr>
          <p:cNvCxnSpPr>
            <a:stCxn id="3" idx="3"/>
          </p:cNvCxnSpPr>
          <p:nvPr/>
        </p:nvCxnSpPr>
        <p:spPr>
          <a:xfrm flipV="1">
            <a:off x="6551525" y="2873829"/>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DBF38B-7D27-8916-A224-E1F54550D1F1}"/>
              </a:ext>
            </a:extLst>
          </p:cNvPr>
          <p:cNvCxnSpPr>
            <a:cxnSpLocks/>
          </p:cNvCxnSpPr>
          <p:nvPr/>
        </p:nvCxnSpPr>
        <p:spPr>
          <a:xfrm>
            <a:off x="6551524" y="3362559"/>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7363BFD-4222-5461-31A8-DD9F0A7923C6}"/>
              </a:ext>
            </a:extLst>
          </p:cNvPr>
          <p:cNvCxnSpPr/>
          <p:nvPr/>
        </p:nvCxnSpPr>
        <p:spPr>
          <a:xfrm flipV="1">
            <a:off x="6551525" y="4593628"/>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E8F5265-B3FA-CD4A-B136-138F82A5B9AF}"/>
              </a:ext>
            </a:extLst>
          </p:cNvPr>
          <p:cNvCxnSpPr>
            <a:cxnSpLocks/>
          </p:cNvCxnSpPr>
          <p:nvPr/>
        </p:nvCxnSpPr>
        <p:spPr>
          <a:xfrm>
            <a:off x="6551524" y="5082358"/>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37B415-F0FD-A849-1C02-0A190D24818C}"/>
              </a:ext>
            </a:extLst>
          </p:cNvPr>
          <p:cNvSpPr txBox="1"/>
          <p:nvPr/>
        </p:nvSpPr>
        <p:spPr>
          <a:xfrm>
            <a:off x="7626701" y="2617518"/>
            <a:ext cx="3667814" cy="646331"/>
          </a:xfrm>
          <a:prstGeom prst="rect">
            <a:avLst/>
          </a:prstGeom>
          <a:solidFill>
            <a:srgbClr val="D9CFFF"/>
          </a:solidFill>
          <a:ln>
            <a:solidFill>
              <a:schemeClr val="tx1"/>
            </a:solidFill>
          </a:ln>
        </p:spPr>
        <p:txBody>
          <a:bodyPr wrap="square">
            <a:spAutoFit/>
          </a:bodyPr>
          <a:lstStyle/>
          <a:p>
            <a:r>
              <a:rPr lang="en-US" b="1" dirty="0"/>
              <a:t>A. Conduct the interview as you normally would. </a:t>
            </a:r>
          </a:p>
        </p:txBody>
      </p:sp>
      <p:sp>
        <p:nvSpPr>
          <p:cNvPr id="12" name="TextBox 11">
            <a:extLst>
              <a:ext uri="{FF2B5EF4-FFF2-40B4-BE49-F238E27FC236}">
                <a16:creationId xmlns:a16="http://schemas.microsoft.com/office/drawing/2014/main" id="{B9CD9ACF-0467-3AB4-693D-385A8DB6F881}"/>
              </a:ext>
            </a:extLst>
          </p:cNvPr>
          <p:cNvSpPr txBox="1"/>
          <p:nvPr/>
        </p:nvSpPr>
        <p:spPr>
          <a:xfrm>
            <a:off x="7626701" y="3370455"/>
            <a:ext cx="3667814"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B. Try to convince the participant their beliefs are incorrect. </a:t>
            </a:r>
          </a:p>
        </p:txBody>
      </p:sp>
      <p:sp>
        <p:nvSpPr>
          <p:cNvPr id="13" name="TextBox 12">
            <a:extLst>
              <a:ext uri="{FF2B5EF4-FFF2-40B4-BE49-F238E27FC236}">
                <a16:creationId xmlns:a16="http://schemas.microsoft.com/office/drawing/2014/main" id="{0D801C98-501D-6826-008E-B69C7361047E}"/>
              </a:ext>
            </a:extLst>
          </p:cNvPr>
          <p:cNvSpPr txBox="1"/>
          <p:nvPr/>
        </p:nvSpPr>
        <p:spPr>
          <a:xfrm>
            <a:off x="7636748" y="4195159"/>
            <a:ext cx="3667815" cy="923330"/>
          </a:xfrm>
          <a:prstGeom prst="rect">
            <a:avLst/>
          </a:prstGeom>
          <a:solidFill>
            <a:srgbClr val="D9CFFF"/>
          </a:solidFill>
          <a:ln>
            <a:solidFill>
              <a:schemeClr val="tx1"/>
            </a:solidFill>
          </a:ln>
        </p:spPr>
        <p:txBody>
          <a:bodyPr wrap="square">
            <a:spAutoFit/>
          </a:bodyPr>
          <a:lstStyle/>
          <a:p>
            <a:r>
              <a:rPr lang="en-US" dirty="0"/>
              <a:t>A. Share that you don’t have strong feelings and remind them of the project’s purpose. </a:t>
            </a:r>
          </a:p>
        </p:txBody>
      </p:sp>
      <p:sp>
        <p:nvSpPr>
          <p:cNvPr id="14" name="TextBox 13">
            <a:extLst>
              <a:ext uri="{FF2B5EF4-FFF2-40B4-BE49-F238E27FC236}">
                <a16:creationId xmlns:a16="http://schemas.microsoft.com/office/drawing/2014/main" id="{5B36D5BF-B67D-ED6D-0CB3-6C4AA3E50E0C}"/>
              </a:ext>
            </a:extLst>
          </p:cNvPr>
          <p:cNvSpPr txBox="1"/>
          <p:nvPr/>
        </p:nvSpPr>
        <p:spPr>
          <a:xfrm>
            <a:off x="7626701" y="5242660"/>
            <a:ext cx="3677835" cy="923330"/>
          </a:xfrm>
          <a:prstGeom prst="rect">
            <a:avLst/>
          </a:prstGeom>
          <a:solidFill>
            <a:srgbClr val="D9CFFF"/>
          </a:solidFill>
          <a:ln>
            <a:solidFill>
              <a:schemeClr val="tx1"/>
            </a:solidFill>
          </a:ln>
        </p:spPr>
        <p:txBody>
          <a:bodyPr wrap="square">
            <a:spAutoFit/>
          </a:bodyPr>
          <a:lstStyle/>
          <a:p>
            <a:r>
              <a:rPr lang="en-US" dirty="0"/>
              <a:t>B. Share your perspective and assure them your project is entirely for research purposes. </a:t>
            </a:r>
          </a:p>
        </p:txBody>
      </p:sp>
    </p:spTree>
    <p:extLst>
      <p:ext uri="{BB962C8B-B14F-4D97-AF65-F5344CB8AC3E}">
        <p14:creationId xmlns:p14="http://schemas.microsoft.com/office/powerpoint/2010/main" val="4255813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3. How should you handle this?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51</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703385" y="1734285"/>
            <a:ext cx="10399476" cy="646331"/>
          </a:xfrm>
          <a:prstGeom prst="rect">
            <a:avLst/>
          </a:prstGeom>
          <a:solidFill>
            <a:srgbClr val="D9CFFF"/>
          </a:solidFill>
          <a:ln>
            <a:solidFill>
              <a:schemeClr val="tx1"/>
            </a:solidFill>
          </a:ln>
        </p:spPr>
        <p:txBody>
          <a:bodyPr wrap="square">
            <a:spAutoFit/>
          </a:bodyPr>
          <a:lstStyle/>
          <a:p>
            <a:r>
              <a:rPr lang="en-US" dirty="0"/>
              <a:t>You are embarking on a research project to understand how cisgender women make sense of reproductive rights. Consider the following scenarios. What should you do? </a:t>
            </a:r>
          </a:p>
        </p:txBody>
      </p:sp>
      <p:sp>
        <p:nvSpPr>
          <p:cNvPr id="3" name="TextBox 2">
            <a:extLst>
              <a:ext uri="{FF2B5EF4-FFF2-40B4-BE49-F238E27FC236}">
                <a16:creationId xmlns:a16="http://schemas.microsoft.com/office/drawing/2014/main" id="{0DB6E8F0-A526-F77C-A735-43F813C0CADE}"/>
              </a:ext>
            </a:extLst>
          </p:cNvPr>
          <p:cNvSpPr txBox="1"/>
          <p:nvPr/>
        </p:nvSpPr>
        <p:spPr>
          <a:xfrm>
            <a:off x="703385" y="2623895"/>
            <a:ext cx="5848140" cy="1477328"/>
          </a:xfrm>
          <a:prstGeom prst="rect">
            <a:avLst/>
          </a:prstGeom>
          <a:solidFill>
            <a:srgbClr val="D9CFFF"/>
          </a:solidFill>
          <a:ln>
            <a:solidFill>
              <a:schemeClr val="tx1"/>
            </a:solidFill>
          </a:ln>
        </p:spPr>
        <p:txBody>
          <a:bodyPr wrap="square">
            <a:spAutoFit/>
          </a:bodyPr>
          <a:lstStyle/>
          <a:p>
            <a:r>
              <a:rPr lang="en-US" dirty="0"/>
              <a:t>Scenario I. As soon as you sit down for an interview, your participant tells you they are so excited to participate in your project. They are particularly excited to share their beliefs, which they quickly describe as an extreme, fringe belief with which you strongly disagree. What should you do? </a:t>
            </a:r>
          </a:p>
        </p:txBody>
      </p:sp>
      <p:sp>
        <p:nvSpPr>
          <p:cNvPr id="4" name="TextBox 3">
            <a:extLst>
              <a:ext uri="{FF2B5EF4-FFF2-40B4-BE49-F238E27FC236}">
                <a16:creationId xmlns:a16="http://schemas.microsoft.com/office/drawing/2014/main" id="{4360F5E1-061A-29D1-5659-670CD6354F99}"/>
              </a:ext>
            </a:extLst>
          </p:cNvPr>
          <p:cNvSpPr txBox="1"/>
          <p:nvPr/>
        </p:nvSpPr>
        <p:spPr>
          <a:xfrm>
            <a:off x="703385" y="4336805"/>
            <a:ext cx="5848140" cy="1477328"/>
          </a:xfrm>
          <a:prstGeom prst="rect">
            <a:avLst/>
          </a:prstGeom>
          <a:solidFill>
            <a:srgbClr val="D9CFFF"/>
          </a:solidFill>
          <a:ln>
            <a:solidFill>
              <a:schemeClr val="tx1"/>
            </a:solidFill>
          </a:ln>
        </p:spPr>
        <p:txBody>
          <a:bodyPr wrap="square">
            <a:spAutoFit/>
          </a:bodyPr>
          <a:lstStyle/>
          <a:p>
            <a:r>
              <a:rPr lang="en-US" dirty="0"/>
              <a:t>Scenario II. Toward the middle of your interview, your participant asks for your perspective on reproductive rights—they are curious to get a researcher’s perspective and express concern about how you might be interpreting their narrative. What should you do? </a:t>
            </a:r>
          </a:p>
        </p:txBody>
      </p:sp>
      <p:cxnSp>
        <p:nvCxnSpPr>
          <p:cNvPr id="6" name="Straight Arrow Connector 5">
            <a:extLst>
              <a:ext uri="{FF2B5EF4-FFF2-40B4-BE49-F238E27FC236}">
                <a16:creationId xmlns:a16="http://schemas.microsoft.com/office/drawing/2014/main" id="{0938D1CE-D0F8-BA44-AFD2-089BA4B72876}"/>
              </a:ext>
            </a:extLst>
          </p:cNvPr>
          <p:cNvCxnSpPr>
            <a:stCxn id="3" idx="3"/>
          </p:cNvCxnSpPr>
          <p:nvPr/>
        </p:nvCxnSpPr>
        <p:spPr>
          <a:xfrm flipV="1">
            <a:off x="6551525" y="2873829"/>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DBF38B-7D27-8916-A224-E1F54550D1F1}"/>
              </a:ext>
            </a:extLst>
          </p:cNvPr>
          <p:cNvCxnSpPr>
            <a:cxnSpLocks/>
          </p:cNvCxnSpPr>
          <p:nvPr/>
        </p:nvCxnSpPr>
        <p:spPr>
          <a:xfrm>
            <a:off x="6551524" y="3362559"/>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7363BFD-4222-5461-31A8-DD9F0A7923C6}"/>
              </a:ext>
            </a:extLst>
          </p:cNvPr>
          <p:cNvCxnSpPr/>
          <p:nvPr/>
        </p:nvCxnSpPr>
        <p:spPr>
          <a:xfrm flipV="1">
            <a:off x="6551525" y="4593628"/>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E8F5265-B3FA-CD4A-B136-138F82A5B9AF}"/>
              </a:ext>
            </a:extLst>
          </p:cNvPr>
          <p:cNvCxnSpPr>
            <a:cxnSpLocks/>
          </p:cNvCxnSpPr>
          <p:nvPr/>
        </p:nvCxnSpPr>
        <p:spPr>
          <a:xfrm>
            <a:off x="6551524" y="5082358"/>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37B415-F0FD-A849-1C02-0A190D24818C}"/>
              </a:ext>
            </a:extLst>
          </p:cNvPr>
          <p:cNvSpPr txBox="1"/>
          <p:nvPr/>
        </p:nvSpPr>
        <p:spPr>
          <a:xfrm>
            <a:off x="7626700" y="2617518"/>
            <a:ext cx="3667648" cy="646331"/>
          </a:xfrm>
          <a:prstGeom prst="rect">
            <a:avLst/>
          </a:prstGeom>
          <a:solidFill>
            <a:srgbClr val="D9CFFF"/>
          </a:solidFill>
          <a:ln>
            <a:solidFill>
              <a:schemeClr val="tx1"/>
            </a:solidFill>
          </a:ln>
        </p:spPr>
        <p:txBody>
          <a:bodyPr wrap="square">
            <a:spAutoFit/>
          </a:bodyPr>
          <a:lstStyle/>
          <a:p>
            <a:r>
              <a:rPr lang="en-US" b="1" dirty="0"/>
              <a:t>A. Conduct the interview as you normally would. </a:t>
            </a:r>
          </a:p>
        </p:txBody>
      </p:sp>
      <p:sp>
        <p:nvSpPr>
          <p:cNvPr id="12" name="TextBox 11">
            <a:extLst>
              <a:ext uri="{FF2B5EF4-FFF2-40B4-BE49-F238E27FC236}">
                <a16:creationId xmlns:a16="http://schemas.microsoft.com/office/drawing/2014/main" id="{B9CD9ACF-0467-3AB4-693D-385A8DB6F881}"/>
              </a:ext>
            </a:extLst>
          </p:cNvPr>
          <p:cNvSpPr txBox="1"/>
          <p:nvPr/>
        </p:nvSpPr>
        <p:spPr>
          <a:xfrm>
            <a:off x="7626700" y="3370455"/>
            <a:ext cx="3667648"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B. Try to convince the participant their beliefs are incorrect. </a:t>
            </a:r>
          </a:p>
        </p:txBody>
      </p:sp>
      <p:sp>
        <p:nvSpPr>
          <p:cNvPr id="13" name="TextBox 12">
            <a:extLst>
              <a:ext uri="{FF2B5EF4-FFF2-40B4-BE49-F238E27FC236}">
                <a16:creationId xmlns:a16="http://schemas.microsoft.com/office/drawing/2014/main" id="{0D801C98-501D-6826-008E-B69C7361047E}"/>
              </a:ext>
            </a:extLst>
          </p:cNvPr>
          <p:cNvSpPr txBox="1"/>
          <p:nvPr/>
        </p:nvSpPr>
        <p:spPr>
          <a:xfrm>
            <a:off x="7636748" y="4195159"/>
            <a:ext cx="3667648" cy="923330"/>
          </a:xfrm>
          <a:prstGeom prst="rect">
            <a:avLst/>
          </a:prstGeom>
          <a:solidFill>
            <a:srgbClr val="D9CFFF"/>
          </a:solidFill>
          <a:ln>
            <a:solidFill>
              <a:schemeClr val="tx1"/>
            </a:solidFill>
          </a:ln>
        </p:spPr>
        <p:txBody>
          <a:bodyPr wrap="square">
            <a:spAutoFit/>
          </a:bodyPr>
          <a:lstStyle/>
          <a:p>
            <a:r>
              <a:rPr lang="en-US" b="1" dirty="0"/>
              <a:t>A. Share that you don’t have strong feelings and remind them of the project’s purpose. </a:t>
            </a:r>
          </a:p>
        </p:txBody>
      </p:sp>
      <p:sp>
        <p:nvSpPr>
          <p:cNvPr id="14" name="TextBox 13">
            <a:extLst>
              <a:ext uri="{FF2B5EF4-FFF2-40B4-BE49-F238E27FC236}">
                <a16:creationId xmlns:a16="http://schemas.microsoft.com/office/drawing/2014/main" id="{5B36D5BF-B67D-ED6D-0CB3-6C4AA3E50E0C}"/>
              </a:ext>
            </a:extLst>
          </p:cNvPr>
          <p:cNvSpPr txBox="1"/>
          <p:nvPr/>
        </p:nvSpPr>
        <p:spPr>
          <a:xfrm>
            <a:off x="7626700" y="5242660"/>
            <a:ext cx="3677864" cy="923330"/>
          </a:xfrm>
          <a:prstGeom prst="rect">
            <a:avLst/>
          </a:prstGeom>
          <a:solidFill>
            <a:srgbClr val="D9CFFF"/>
          </a:solidFill>
          <a:ln>
            <a:solidFill>
              <a:schemeClr val="tx1"/>
            </a:solidFill>
          </a:ln>
        </p:spPr>
        <p:txBody>
          <a:bodyPr wrap="square">
            <a:spAutoFit/>
          </a:bodyPr>
          <a:lstStyle/>
          <a:p>
            <a:r>
              <a:rPr lang="en-US" b="1" dirty="0"/>
              <a:t>B. Share your perspective and assure them your project is entirely for research purposes. </a:t>
            </a:r>
          </a:p>
        </p:txBody>
      </p:sp>
    </p:spTree>
    <p:extLst>
      <p:ext uri="{BB962C8B-B14F-4D97-AF65-F5344CB8AC3E}">
        <p14:creationId xmlns:p14="http://schemas.microsoft.com/office/powerpoint/2010/main" val="11697772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3. How should you handle this?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52</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703385" y="1734285"/>
            <a:ext cx="10399476" cy="646331"/>
          </a:xfrm>
          <a:prstGeom prst="rect">
            <a:avLst/>
          </a:prstGeom>
          <a:solidFill>
            <a:srgbClr val="D9CFFF"/>
          </a:solidFill>
          <a:ln>
            <a:solidFill>
              <a:schemeClr val="tx1"/>
            </a:solidFill>
          </a:ln>
        </p:spPr>
        <p:txBody>
          <a:bodyPr wrap="square">
            <a:spAutoFit/>
          </a:bodyPr>
          <a:lstStyle/>
          <a:p>
            <a:r>
              <a:rPr lang="en-US" dirty="0"/>
              <a:t>You are embarking on a research project to understand how cisgender women make sense of reproductive rights. Consider the following scenarios. What should you do? </a:t>
            </a:r>
          </a:p>
        </p:txBody>
      </p:sp>
      <p:sp>
        <p:nvSpPr>
          <p:cNvPr id="3" name="TextBox 2">
            <a:extLst>
              <a:ext uri="{FF2B5EF4-FFF2-40B4-BE49-F238E27FC236}">
                <a16:creationId xmlns:a16="http://schemas.microsoft.com/office/drawing/2014/main" id="{0DB6E8F0-A526-F77C-A735-43F813C0CADE}"/>
              </a:ext>
            </a:extLst>
          </p:cNvPr>
          <p:cNvSpPr txBox="1"/>
          <p:nvPr/>
        </p:nvSpPr>
        <p:spPr>
          <a:xfrm>
            <a:off x="703385" y="2623895"/>
            <a:ext cx="5848140" cy="1477328"/>
          </a:xfrm>
          <a:prstGeom prst="rect">
            <a:avLst/>
          </a:prstGeom>
          <a:solidFill>
            <a:srgbClr val="D9CFFF"/>
          </a:solidFill>
          <a:ln>
            <a:solidFill>
              <a:schemeClr val="tx1"/>
            </a:solidFill>
          </a:ln>
        </p:spPr>
        <p:txBody>
          <a:bodyPr wrap="square">
            <a:spAutoFit/>
          </a:bodyPr>
          <a:lstStyle/>
          <a:p>
            <a:r>
              <a:rPr lang="en-US" dirty="0"/>
              <a:t>Scenario I. As soon as you sit down for an interview, your participant tells you they are so excited to participate in your project. They are particularly excited to share their beliefs, which they quickly describe as an extreme, fringe belief with which you strongly disagree. What should you do? </a:t>
            </a:r>
          </a:p>
        </p:txBody>
      </p:sp>
      <p:sp>
        <p:nvSpPr>
          <p:cNvPr id="4" name="TextBox 3">
            <a:extLst>
              <a:ext uri="{FF2B5EF4-FFF2-40B4-BE49-F238E27FC236}">
                <a16:creationId xmlns:a16="http://schemas.microsoft.com/office/drawing/2014/main" id="{4360F5E1-061A-29D1-5659-670CD6354F99}"/>
              </a:ext>
            </a:extLst>
          </p:cNvPr>
          <p:cNvSpPr txBox="1"/>
          <p:nvPr/>
        </p:nvSpPr>
        <p:spPr>
          <a:xfrm>
            <a:off x="703385" y="4336805"/>
            <a:ext cx="5848140" cy="1477328"/>
          </a:xfrm>
          <a:prstGeom prst="rect">
            <a:avLst/>
          </a:prstGeom>
          <a:solidFill>
            <a:srgbClr val="D9CFFF"/>
          </a:solidFill>
          <a:ln>
            <a:solidFill>
              <a:schemeClr val="tx1"/>
            </a:solidFill>
          </a:ln>
        </p:spPr>
        <p:txBody>
          <a:bodyPr wrap="square">
            <a:spAutoFit/>
          </a:bodyPr>
          <a:lstStyle/>
          <a:p>
            <a:r>
              <a:rPr lang="en-US" dirty="0"/>
              <a:t>Scenario II. Toward the middle of your interview, your participant asks for your perspective on reproductive rights—they are curious to get a researcher’s perspective and express concern about how you might be interpreting their narrative. What should you do? </a:t>
            </a:r>
          </a:p>
        </p:txBody>
      </p:sp>
      <p:cxnSp>
        <p:nvCxnSpPr>
          <p:cNvPr id="6" name="Straight Arrow Connector 5">
            <a:extLst>
              <a:ext uri="{FF2B5EF4-FFF2-40B4-BE49-F238E27FC236}">
                <a16:creationId xmlns:a16="http://schemas.microsoft.com/office/drawing/2014/main" id="{0938D1CE-D0F8-BA44-AFD2-089BA4B72876}"/>
              </a:ext>
            </a:extLst>
          </p:cNvPr>
          <p:cNvCxnSpPr>
            <a:stCxn id="3" idx="3"/>
          </p:cNvCxnSpPr>
          <p:nvPr/>
        </p:nvCxnSpPr>
        <p:spPr>
          <a:xfrm flipV="1">
            <a:off x="6551525" y="2873829"/>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DBF38B-7D27-8916-A224-E1F54550D1F1}"/>
              </a:ext>
            </a:extLst>
          </p:cNvPr>
          <p:cNvCxnSpPr>
            <a:cxnSpLocks/>
          </p:cNvCxnSpPr>
          <p:nvPr/>
        </p:nvCxnSpPr>
        <p:spPr>
          <a:xfrm>
            <a:off x="6551524" y="3362559"/>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7363BFD-4222-5461-31A8-DD9F0A7923C6}"/>
              </a:ext>
            </a:extLst>
          </p:cNvPr>
          <p:cNvCxnSpPr/>
          <p:nvPr/>
        </p:nvCxnSpPr>
        <p:spPr>
          <a:xfrm flipV="1">
            <a:off x="6551525" y="4593628"/>
            <a:ext cx="1055077" cy="488730"/>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E8F5265-B3FA-CD4A-B136-138F82A5B9AF}"/>
              </a:ext>
            </a:extLst>
          </p:cNvPr>
          <p:cNvCxnSpPr>
            <a:cxnSpLocks/>
          </p:cNvCxnSpPr>
          <p:nvPr/>
        </p:nvCxnSpPr>
        <p:spPr>
          <a:xfrm>
            <a:off x="6551524" y="5082358"/>
            <a:ext cx="1055078" cy="320605"/>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37B415-F0FD-A849-1C02-0A190D24818C}"/>
              </a:ext>
            </a:extLst>
          </p:cNvPr>
          <p:cNvSpPr txBox="1"/>
          <p:nvPr/>
        </p:nvSpPr>
        <p:spPr>
          <a:xfrm>
            <a:off x="7626700" y="2617518"/>
            <a:ext cx="3667648" cy="646331"/>
          </a:xfrm>
          <a:prstGeom prst="rect">
            <a:avLst/>
          </a:prstGeom>
          <a:solidFill>
            <a:srgbClr val="D9CFFF"/>
          </a:solidFill>
          <a:ln>
            <a:solidFill>
              <a:schemeClr val="tx1"/>
            </a:solidFill>
          </a:ln>
        </p:spPr>
        <p:txBody>
          <a:bodyPr wrap="square">
            <a:spAutoFit/>
          </a:bodyPr>
          <a:lstStyle/>
          <a:p>
            <a:r>
              <a:rPr lang="en-US" b="1" dirty="0"/>
              <a:t>A. Conduct the interview as you normally would. </a:t>
            </a:r>
          </a:p>
        </p:txBody>
      </p:sp>
      <p:sp>
        <p:nvSpPr>
          <p:cNvPr id="12" name="TextBox 11">
            <a:extLst>
              <a:ext uri="{FF2B5EF4-FFF2-40B4-BE49-F238E27FC236}">
                <a16:creationId xmlns:a16="http://schemas.microsoft.com/office/drawing/2014/main" id="{B9CD9ACF-0467-3AB4-693D-385A8DB6F881}"/>
              </a:ext>
            </a:extLst>
          </p:cNvPr>
          <p:cNvSpPr txBox="1"/>
          <p:nvPr/>
        </p:nvSpPr>
        <p:spPr>
          <a:xfrm>
            <a:off x="7626700" y="3370455"/>
            <a:ext cx="3667648"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B. Try to convince the participant their beliefs are incorrect. </a:t>
            </a:r>
          </a:p>
        </p:txBody>
      </p:sp>
      <p:sp>
        <p:nvSpPr>
          <p:cNvPr id="13" name="TextBox 12">
            <a:extLst>
              <a:ext uri="{FF2B5EF4-FFF2-40B4-BE49-F238E27FC236}">
                <a16:creationId xmlns:a16="http://schemas.microsoft.com/office/drawing/2014/main" id="{0D801C98-501D-6826-008E-B69C7361047E}"/>
              </a:ext>
            </a:extLst>
          </p:cNvPr>
          <p:cNvSpPr txBox="1"/>
          <p:nvPr/>
        </p:nvSpPr>
        <p:spPr>
          <a:xfrm>
            <a:off x="7636748" y="4195159"/>
            <a:ext cx="3667648" cy="923330"/>
          </a:xfrm>
          <a:prstGeom prst="rect">
            <a:avLst/>
          </a:prstGeom>
          <a:solidFill>
            <a:srgbClr val="D9CFFF"/>
          </a:solidFill>
          <a:ln>
            <a:solidFill>
              <a:schemeClr val="tx1"/>
            </a:solidFill>
          </a:ln>
        </p:spPr>
        <p:txBody>
          <a:bodyPr wrap="square">
            <a:spAutoFit/>
          </a:bodyPr>
          <a:lstStyle/>
          <a:p>
            <a:r>
              <a:rPr lang="en-US" b="1" dirty="0"/>
              <a:t>A. Share that you don’t have strong feelings and remind them of the project’s purpose. </a:t>
            </a:r>
          </a:p>
        </p:txBody>
      </p:sp>
      <p:sp>
        <p:nvSpPr>
          <p:cNvPr id="14" name="TextBox 13">
            <a:extLst>
              <a:ext uri="{FF2B5EF4-FFF2-40B4-BE49-F238E27FC236}">
                <a16:creationId xmlns:a16="http://schemas.microsoft.com/office/drawing/2014/main" id="{5B36D5BF-B67D-ED6D-0CB3-6C4AA3E50E0C}"/>
              </a:ext>
            </a:extLst>
          </p:cNvPr>
          <p:cNvSpPr txBox="1"/>
          <p:nvPr/>
        </p:nvSpPr>
        <p:spPr>
          <a:xfrm>
            <a:off x="7626700" y="5242660"/>
            <a:ext cx="3677864" cy="923330"/>
          </a:xfrm>
          <a:prstGeom prst="rect">
            <a:avLst/>
          </a:prstGeom>
          <a:solidFill>
            <a:srgbClr val="D9CFFF"/>
          </a:solidFill>
          <a:ln>
            <a:solidFill>
              <a:schemeClr val="tx1"/>
            </a:solidFill>
          </a:ln>
        </p:spPr>
        <p:txBody>
          <a:bodyPr wrap="square">
            <a:spAutoFit/>
          </a:bodyPr>
          <a:lstStyle/>
          <a:p>
            <a:r>
              <a:rPr lang="en-US" b="1" dirty="0"/>
              <a:t>B. Share your perspective and assure them your project is entirely for research purposes. </a:t>
            </a:r>
          </a:p>
        </p:txBody>
      </p:sp>
      <p:sp>
        <p:nvSpPr>
          <p:cNvPr id="5" name="Explosion: 14 Points 4">
            <a:extLst>
              <a:ext uri="{FF2B5EF4-FFF2-40B4-BE49-F238E27FC236}">
                <a16:creationId xmlns:a16="http://schemas.microsoft.com/office/drawing/2014/main" id="{71034FCC-B878-1633-1A48-8AAD53C7A2DB}"/>
              </a:ext>
            </a:extLst>
          </p:cNvPr>
          <p:cNvSpPr/>
          <p:nvPr/>
        </p:nvSpPr>
        <p:spPr>
          <a:xfrm>
            <a:off x="6772124" y="3894813"/>
            <a:ext cx="5396895" cy="2581055"/>
          </a:xfrm>
          <a:prstGeom prst="irregularSeal2">
            <a:avLst/>
          </a:prstGeom>
          <a:solidFill>
            <a:srgbClr val="FFFFFF"/>
          </a:solidFill>
          <a:ln>
            <a:solidFill>
              <a:srgbClr val="5A27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solidFill>
                  <a:schemeClr val="tx1"/>
                </a:solidFill>
              </a:rPr>
              <a:t>Bottom Line: </a:t>
            </a:r>
          </a:p>
          <a:p>
            <a:pPr algn="ctr"/>
            <a:r>
              <a:rPr lang="en-US" sz="1600" dirty="0">
                <a:solidFill>
                  <a:schemeClr val="tx1"/>
                </a:solidFill>
              </a:rPr>
              <a:t>Maintain rapport, respect your participant, and maintain the integrity of your data</a:t>
            </a:r>
          </a:p>
        </p:txBody>
      </p:sp>
    </p:spTree>
    <p:extLst>
      <p:ext uri="{BB962C8B-B14F-4D97-AF65-F5344CB8AC3E}">
        <p14:creationId xmlns:p14="http://schemas.microsoft.com/office/powerpoint/2010/main" val="4218437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53</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5974" y="3090477"/>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8113" y="2291746"/>
            <a:ext cx="4405649" cy="646331"/>
          </a:xfrm>
          <a:prstGeom prst="rect">
            <a:avLst/>
          </a:prstGeom>
          <a:solidFill>
            <a:srgbClr val="D9CFFF"/>
          </a:solidFill>
          <a:ln>
            <a:solidFill>
              <a:schemeClr val="tx1"/>
            </a:solidFill>
          </a:ln>
        </p:spPr>
        <p:txBody>
          <a:bodyPr wrap="square">
            <a:spAutoFit/>
          </a:bodyPr>
          <a:lstStyle/>
          <a:p>
            <a:r>
              <a:rPr lang="en-US" dirty="0"/>
              <a:t>I: That must have been really hard. Can you tell me more about that? </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3" name="Straight Arrow Connector 12">
            <a:extLst>
              <a:ext uri="{FF2B5EF4-FFF2-40B4-BE49-F238E27FC236}">
                <a16:creationId xmlns:a16="http://schemas.microsoft.com/office/drawing/2014/main" id="{C66ACCFD-00A1-6EB5-9A46-9C6A6E176A42}"/>
              </a:ext>
            </a:extLst>
          </p:cNvPr>
          <p:cNvCxnSpPr>
            <a:cxnSpLocks/>
          </p:cNvCxnSpPr>
          <p:nvPr/>
        </p:nvCxnSpPr>
        <p:spPr>
          <a:xfrm>
            <a:off x="5653887" y="2609610"/>
            <a:ext cx="882087" cy="78982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B0AB6F7-8411-C74E-D78B-188D5E9BE7C0}"/>
              </a:ext>
            </a:extLst>
          </p:cNvPr>
          <p:cNvCxnSpPr>
            <a:cxnSpLocks/>
            <a:endCxn id="6" idx="1"/>
          </p:cNvCxnSpPr>
          <p:nvPr/>
        </p:nvCxnSpPr>
        <p:spPr>
          <a:xfrm>
            <a:off x="5658165" y="2609610"/>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131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54</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5974" y="3090477"/>
            <a:ext cx="4517213" cy="646331"/>
          </a:xfrm>
          <a:prstGeom prst="rect">
            <a:avLst/>
          </a:prstGeom>
          <a:solidFill>
            <a:srgbClr val="D9CFFF"/>
          </a:solidFill>
          <a:ln>
            <a:solidFill>
              <a:schemeClr val="tx1"/>
            </a:solidFill>
          </a:ln>
        </p:spPr>
        <p:txBody>
          <a:bodyPr wrap="square">
            <a:spAutoFit/>
          </a:bodyPr>
          <a:lstStyle/>
          <a:p>
            <a:r>
              <a:rPr lang="en-US" b="1"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8113" y="2291746"/>
            <a:ext cx="4515074"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I: That must have been really hard. Can you tell me more about that? </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3" name="Straight Arrow Connector 12">
            <a:extLst>
              <a:ext uri="{FF2B5EF4-FFF2-40B4-BE49-F238E27FC236}">
                <a16:creationId xmlns:a16="http://schemas.microsoft.com/office/drawing/2014/main" id="{C66ACCFD-00A1-6EB5-9A46-9C6A6E176A42}"/>
              </a:ext>
            </a:extLst>
          </p:cNvPr>
          <p:cNvCxnSpPr>
            <a:cxnSpLocks/>
          </p:cNvCxnSpPr>
          <p:nvPr/>
        </p:nvCxnSpPr>
        <p:spPr>
          <a:xfrm>
            <a:off x="5653887" y="2609610"/>
            <a:ext cx="882087" cy="78982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B0AB6F7-8411-C74E-D78B-188D5E9BE7C0}"/>
              </a:ext>
            </a:extLst>
          </p:cNvPr>
          <p:cNvCxnSpPr>
            <a:cxnSpLocks/>
            <a:endCxn id="6" idx="1"/>
          </p:cNvCxnSpPr>
          <p:nvPr/>
        </p:nvCxnSpPr>
        <p:spPr>
          <a:xfrm>
            <a:off x="5658165" y="2609610"/>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521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55</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5975" y="2277321"/>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3833" y="3270082"/>
            <a:ext cx="4405649" cy="646331"/>
          </a:xfrm>
          <a:prstGeom prst="rect">
            <a:avLst/>
          </a:prstGeom>
          <a:solidFill>
            <a:srgbClr val="D9CFFF"/>
          </a:solidFill>
          <a:ln>
            <a:solidFill>
              <a:schemeClr val="tx1"/>
            </a:solidFill>
          </a:ln>
        </p:spPr>
        <p:txBody>
          <a:bodyPr wrap="square">
            <a:spAutoFit/>
          </a:bodyPr>
          <a:lstStyle/>
          <a:p>
            <a:r>
              <a:rPr lang="en-US" dirty="0"/>
              <a:t>I: That must have been really hard. What do you think would have made things easier?</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3" name="Straight Arrow Connector 12">
            <a:extLst>
              <a:ext uri="{FF2B5EF4-FFF2-40B4-BE49-F238E27FC236}">
                <a16:creationId xmlns:a16="http://schemas.microsoft.com/office/drawing/2014/main" id="{C66ACCFD-00A1-6EB5-9A46-9C6A6E176A42}"/>
              </a:ext>
            </a:extLst>
          </p:cNvPr>
          <p:cNvCxnSpPr>
            <a:cxnSpLocks/>
          </p:cNvCxnSpPr>
          <p:nvPr/>
        </p:nvCxnSpPr>
        <p:spPr>
          <a:xfrm>
            <a:off x="5654956" y="3627008"/>
            <a:ext cx="882087" cy="78982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B0AB6F7-8411-C74E-D78B-188D5E9BE7C0}"/>
              </a:ext>
            </a:extLst>
          </p:cNvPr>
          <p:cNvCxnSpPr>
            <a:cxnSpLocks/>
          </p:cNvCxnSpPr>
          <p:nvPr/>
        </p:nvCxnSpPr>
        <p:spPr>
          <a:xfrm>
            <a:off x="5659234" y="362700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373AAB3D-B0E1-EFD3-EE04-840487693C28}"/>
              </a:ext>
            </a:extLst>
          </p:cNvPr>
          <p:cNvCxnSpPr>
            <a:cxnSpLocks/>
          </p:cNvCxnSpPr>
          <p:nvPr/>
        </p:nvCxnSpPr>
        <p:spPr>
          <a:xfrm>
            <a:off x="5653886" y="2623971"/>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DD3A15A-3E31-8393-A1BC-835FC4FB35B4}"/>
              </a:ext>
            </a:extLst>
          </p:cNvPr>
          <p:cNvSpPr txBox="1"/>
          <p:nvPr/>
        </p:nvSpPr>
        <p:spPr>
          <a:xfrm>
            <a:off x="6533833" y="4104258"/>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Tree>
    <p:extLst>
      <p:ext uri="{BB962C8B-B14F-4D97-AF65-F5344CB8AC3E}">
        <p14:creationId xmlns:p14="http://schemas.microsoft.com/office/powerpoint/2010/main" val="4262743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56</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5975" y="2277321"/>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3833" y="3270082"/>
            <a:ext cx="4405649" cy="646331"/>
          </a:xfrm>
          <a:prstGeom prst="rect">
            <a:avLst/>
          </a:prstGeom>
          <a:solidFill>
            <a:srgbClr val="D9CFFF"/>
          </a:solidFill>
          <a:ln>
            <a:solidFill>
              <a:schemeClr val="tx1"/>
            </a:solidFill>
          </a:ln>
        </p:spPr>
        <p:txBody>
          <a:bodyPr wrap="square">
            <a:spAutoFit/>
          </a:bodyPr>
          <a:lstStyle/>
          <a:p>
            <a:r>
              <a:rPr lang="en-US" b="1" dirty="0"/>
              <a:t>I: That must have been really hard. What do you think would have made things easier?</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3" name="Straight Arrow Connector 12">
            <a:extLst>
              <a:ext uri="{FF2B5EF4-FFF2-40B4-BE49-F238E27FC236}">
                <a16:creationId xmlns:a16="http://schemas.microsoft.com/office/drawing/2014/main" id="{C66ACCFD-00A1-6EB5-9A46-9C6A6E176A42}"/>
              </a:ext>
            </a:extLst>
          </p:cNvPr>
          <p:cNvCxnSpPr>
            <a:cxnSpLocks/>
          </p:cNvCxnSpPr>
          <p:nvPr/>
        </p:nvCxnSpPr>
        <p:spPr>
          <a:xfrm>
            <a:off x="5654956" y="3627008"/>
            <a:ext cx="882087" cy="78982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B0AB6F7-8411-C74E-D78B-188D5E9BE7C0}"/>
              </a:ext>
            </a:extLst>
          </p:cNvPr>
          <p:cNvCxnSpPr>
            <a:cxnSpLocks/>
          </p:cNvCxnSpPr>
          <p:nvPr/>
        </p:nvCxnSpPr>
        <p:spPr>
          <a:xfrm>
            <a:off x="5659234" y="362700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373AAB3D-B0E1-EFD3-EE04-840487693C28}"/>
              </a:ext>
            </a:extLst>
          </p:cNvPr>
          <p:cNvCxnSpPr>
            <a:cxnSpLocks/>
          </p:cNvCxnSpPr>
          <p:nvPr/>
        </p:nvCxnSpPr>
        <p:spPr>
          <a:xfrm>
            <a:off x="5653886" y="2623971"/>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DD3A15A-3E31-8393-A1BC-835FC4FB35B4}"/>
              </a:ext>
            </a:extLst>
          </p:cNvPr>
          <p:cNvSpPr txBox="1"/>
          <p:nvPr/>
        </p:nvSpPr>
        <p:spPr>
          <a:xfrm>
            <a:off x="6533833" y="4104258"/>
            <a:ext cx="4405649"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I: What was that experience like for you? Tell me more about that. </a:t>
            </a:r>
          </a:p>
        </p:txBody>
      </p:sp>
    </p:spTree>
    <p:extLst>
      <p:ext uri="{BB962C8B-B14F-4D97-AF65-F5344CB8AC3E}">
        <p14:creationId xmlns:p14="http://schemas.microsoft.com/office/powerpoint/2010/main" val="38989892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57</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1693" y="2296654"/>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3832" y="3301204"/>
            <a:ext cx="4405649" cy="646331"/>
          </a:xfrm>
          <a:prstGeom prst="rect">
            <a:avLst/>
          </a:prstGeom>
          <a:solidFill>
            <a:srgbClr val="D9CFFF"/>
          </a:solidFill>
          <a:ln>
            <a:solidFill>
              <a:schemeClr val="tx1"/>
            </a:solidFill>
          </a:ln>
        </p:spPr>
        <p:txBody>
          <a:bodyPr wrap="square">
            <a:spAutoFit/>
          </a:bodyPr>
          <a:lstStyle/>
          <a:p>
            <a:r>
              <a:rPr lang="en-US" dirty="0"/>
              <a:t>I: That must have been really hard. What do you think would have made things easier?</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3" name="Straight Arrow Connector 12">
            <a:extLst>
              <a:ext uri="{FF2B5EF4-FFF2-40B4-BE49-F238E27FC236}">
                <a16:creationId xmlns:a16="http://schemas.microsoft.com/office/drawing/2014/main" id="{C66ACCFD-00A1-6EB5-9A46-9C6A6E176A42}"/>
              </a:ext>
            </a:extLst>
          </p:cNvPr>
          <p:cNvCxnSpPr>
            <a:cxnSpLocks/>
          </p:cNvCxnSpPr>
          <p:nvPr/>
        </p:nvCxnSpPr>
        <p:spPr>
          <a:xfrm>
            <a:off x="5653888" y="4712403"/>
            <a:ext cx="882087" cy="78982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B0AB6F7-8411-C74E-D78B-188D5E9BE7C0}"/>
              </a:ext>
            </a:extLst>
          </p:cNvPr>
          <p:cNvCxnSpPr>
            <a:cxnSpLocks/>
          </p:cNvCxnSpPr>
          <p:nvPr/>
        </p:nvCxnSpPr>
        <p:spPr>
          <a:xfrm>
            <a:off x="5659234" y="362700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373AAB3D-B0E1-EFD3-EE04-840487693C28}"/>
              </a:ext>
            </a:extLst>
          </p:cNvPr>
          <p:cNvCxnSpPr>
            <a:cxnSpLocks/>
          </p:cNvCxnSpPr>
          <p:nvPr/>
        </p:nvCxnSpPr>
        <p:spPr>
          <a:xfrm>
            <a:off x="5653886" y="2623971"/>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9689D27-4C53-B6EC-3096-B73D1E9D4340}"/>
              </a:ext>
            </a:extLst>
          </p:cNvPr>
          <p:cNvSpPr txBox="1"/>
          <p:nvPr/>
        </p:nvSpPr>
        <p:spPr>
          <a:xfrm>
            <a:off x="6533833" y="4344889"/>
            <a:ext cx="4405649" cy="646331"/>
          </a:xfrm>
          <a:prstGeom prst="rect">
            <a:avLst/>
          </a:prstGeom>
          <a:solidFill>
            <a:srgbClr val="D9CFFF"/>
          </a:solidFill>
          <a:ln>
            <a:solidFill>
              <a:schemeClr val="tx1"/>
            </a:solidFill>
          </a:ln>
        </p:spPr>
        <p:txBody>
          <a:bodyPr wrap="square">
            <a:spAutoFit/>
          </a:bodyPr>
          <a:lstStyle/>
          <a:p>
            <a:r>
              <a:rPr lang="en-US" dirty="0"/>
              <a:t>I: What drew you to apply to this job in particular? </a:t>
            </a:r>
          </a:p>
        </p:txBody>
      </p:sp>
      <p:cxnSp>
        <p:nvCxnSpPr>
          <p:cNvPr id="14" name="Straight Arrow Connector 13">
            <a:extLst>
              <a:ext uri="{FF2B5EF4-FFF2-40B4-BE49-F238E27FC236}">
                <a16:creationId xmlns:a16="http://schemas.microsoft.com/office/drawing/2014/main" id="{24E31023-D606-8645-94F9-61288E72A909}"/>
              </a:ext>
            </a:extLst>
          </p:cNvPr>
          <p:cNvCxnSpPr>
            <a:cxnSpLocks/>
          </p:cNvCxnSpPr>
          <p:nvPr/>
        </p:nvCxnSpPr>
        <p:spPr>
          <a:xfrm>
            <a:off x="5659234" y="4701815"/>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57D29A-E009-E8F9-9CD4-59D8663F6970}"/>
              </a:ext>
            </a:extLst>
          </p:cNvPr>
          <p:cNvSpPr txBox="1"/>
          <p:nvPr/>
        </p:nvSpPr>
        <p:spPr>
          <a:xfrm>
            <a:off x="6533833" y="5179065"/>
            <a:ext cx="4405649" cy="646331"/>
          </a:xfrm>
          <a:prstGeom prst="rect">
            <a:avLst/>
          </a:prstGeom>
          <a:solidFill>
            <a:srgbClr val="D9CFFF"/>
          </a:solidFill>
          <a:ln>
            <a:solidFill>
              <a:schemeClr val="tx1"/>
            </a:solidFill>
          </a:ln>
        </p:spPr>
        <p:txBody>
          <a:bodyPr wrap="square">
            <a:spAutoFit/>
          </a:bodyPr>
          <a:lstStyle/>
          <a:p>
            <a:r>
              <a:rPr lang="en-US" dirty="0"/>
              <a:t>I: But why did you apply for this job in the first place? </a:t>
            </a:r>
          </a:p>
        </p:txBody>
      </p:sp>
    </p:spTree>
    <p:extLst>
      <p:ext uri="{BB962C8B-B14F-4D97-AF65-F5344CB8AC3E}">
        <p14:creationId xmlns:p14="http://schemas.microsoft.com/office/powerpoint/2010/main" val="15176762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58</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1693" y="2296654"/>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3832" y="3301204"/>
            <a:ext cx="4405649" cy="646331"/>
          </a:xfrm>
          <a:prstGeom prst="rect">
            <a:avLst/>
          </a:prstGeom>
          <a:solidFill>
            <a:srgbClr val="D9CFFF"/>
          </a:solidFill>
          <a:ln>
            <a:solidFill>
              <a:schemeClr val="tx1"/>
            </a:solidFill>
          </a:ln>
        </p:spPr>
        <p:txBody>
          <a:bodyPr wrap="square">
            <a:spAutoFit/>
          </a:bodyPr>
          <a:lstStyle/>
          <a:p>
            <a:r>
              <a:rPr lang="en-US" dirty="0"/>
              <a:t>I: That must have been really hard. What do you think would have made things easier?</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3" name="Straight Arrow Connector 12">
            <a:extLst>
              <a:ext uri="{FF2B5EF4-FFF2-40B4-BE49-F238E27FC236}">
                <a16:creationId xmlns:a16="http://schemas.microsoft.com/office/drawing/2014/main" id="{C66ACCFD-00A1-6EB5-9A46-9C6A6E176A42}"/>
              </a:ext>
            </a:extLst>
          </p:cNvPr>
          <p:cNvCxnSpPr>
            <a:cxnSpLocks/>
          </p:cNvCxnSpPr>
          <p:nvPr/>
        </p:nvCxnSpPr>
        <p:spPr>
          <a:xfrm>
            <a:off x="5653888" y="4712403"/>
            <a:ext cx="882087" cy="78982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B0AB6F7-8411-C74E-D78B-188D5E9BE7C0}"/>
              </a:ext>
            </a:extLst>
          </p:cNvPr>
          <p:cNvCxnSpPr>
            <a:cxnSpLocks/>
          </p:cNvCxnSpPr>
          <p:nvPr/>
        </p:nvCxnSpPr>
        <p:spPr>
          <a:xfrm>
            <a:off x="5659234" y="362700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373AAB3D-B0E1-EFD3-EE04-840487693C28}"/>
              </a:ext>
            </a:extLst>
          </p:cNvPr>
          <p:cNvCxnSpPr>
            <a:cxnSpLocks/>
          </p:cNvCxnSpPr>
          <p:nvPr/>
        </p:nvCxnSpPr>
        <p:spPr>
          <a:xfrm>
            <a:off x="5653886" y="2623971"/>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9689D27-4C53-B6EC-3096-B73D1E9D4340}"/>
              </a:ext>
            </a:extLst>
          </p:cNvPr>
          <p:cNvSpPr txBox="1"/>
          <p:nvPr/>
        </p:nvSpPr>
        <p:spPr>
          <a:xfrm>
            <a:off x="6533833" y="4344889"/>
            <a:ext cx="4405649" cy="646331"/>
          </a:xfrm>
          <a:prstGeom prst="rect">
            <a:avLst/>
          </a:prstGeom>
          <a:solidFill>
            <a:srgbClr val="D9CFFF"/>
          </a:solidFill>
          <a:ln>
            <a:solidFill>
              <a:schemeClr val="tx1"/>
            </a:solidFill>
          </a:ln>
        </p:spPr>
        <p:txBody>
          <a:bodyPr wrap="square">
            <a:spAutoFit/>
          </a:bodyPr>
          <a:lstStyle/>
          <a:p>
            <a:r>
              <a:rPr lang="en-US" b="1" dirty="0"/>
              <a:t>I: What drew you to apply to this job in particular? </a:t>
            </a:r>
          </a:p>
        </p:txBody>
      </p:sp>
      <p:cxnSp>
        <p:nvCxnSpPr>
          <p:cNvPr id="14" name="Straight Arrow Connector 13">
            <a:extLst>
              <a:ext uri="{FF2B5EF4-FFF2-40B4-BE49-F238E27FC236}">
                <a16:creationId xmlns:a16="http://schemas.microsoft.com/office/drawing/2014/main" id="{24E31023-D606-8645-94F9-61288E72A909}"/>
              </a:ext>
            </a:extLst>
          </p:cNvPr>
          <p:cNvCxnSpPr>
            <a:cxnSpLocks/>
          </p:cNvCxnSpPr>
          <p:nvPr/>
        </p:nvCxnSpPr>
        <p:spPr>
          <a:xfrm>
            <a:off x="5659234" y="4701815"/>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57D29A-E009-E8F9-9CD4-59D8663F6970}"/>
              </a:ext>
            </a:extLst>
          </p:cNvPr>
          <p:cNvSpPr txBox="1"/>
          <p:nvPr/>
        </p:nvSpPr>
        <p:spPr>
          <a:xfrm>
            <a:off x="6533833" y="5179065"/>
            <a:ext cx="4405649"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I: But why did you apply for this job in the first place? </a:t>
            </a:r>
          </a:p>
        </p:txBody>
      </p:sp>
    </p:spTree>
    <p:extLst>
      <p:ext uri="{BB962C8B-B14F-4D97-AF65-F5344CB8AC3E}">
        <p14:creationId xmlns:p14="http://schemas.microsoft.com/office/powerpoint/2010/main" val="38100751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59</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1693" y="2296654"/>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3832" y="3301204"/>
            <a:ext cx="4405649" cy="646331"/>
          </a:xfrm>
          <a:prstGeom prst="rect">
            <a:avLst/>
          </a:prstGeom>
          <a:solidFill>
            <a:srgbClr val="D9CFFF"/>
          </a:solidFill>
          <a:ln>
            <a:solidFill>
              <a:schemeClr val="tx1"/>
            </a:solidFill>
          </a:ln>
        </p:spPr>
        <p:txBody>
          <a:bodyPr wrap="square">
            <a:spAutoFit/>
          </a:bodyPr>
          <a:lstStyle/>
          <a:p>
            <a:r>
              <a:rPr lang="en-US" dirty="0"/>
              <a:t>I: That must have been really hard. What do you think would have made things easier?</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7" name="Straight Arrow Connector 16">
            <a:extLst>
              <a:ext uri="{FF2B5EF4-FFF2-40B4-BE49-F238E27FC236}">
                <a16:creationId xmlns:a16="http://schemas.microsoft.com/office/drawing/2014/main" id="{6B0AB6F7-8411-C74E-D78B-188D5E9BE7C0}"/>
              </a:ext>
            </a:extLst>
          </p:cNvPr>
          <p:cNvCxnSpPr>
            <a:cxnSpLocks/>
          </p:cNvCxnSpPr>
          <p:nvPr/>
        </p:nvCxnSpPr>
        <p:spPr>
          <a:xfrm>
            <a:off x="5659234" y="362700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373AAB3D-B0E1-EFD3-EE04-840487693C28}"/>
              </a:ext>
            </a:extLst>
          </p:cNvPr>
          <p:cNvCxnSpPr>
            <a:cxnSpLocks/>
          </p:cNvCxnSpPr>
          <p:nvPr/>
        </p:nvCxnSpPr>
        <p:spPr>
          <a:xfrm>
            <a:off x="5653886" y="2623971"/>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9689D27-4C53-B6EC-3096-B73D1E9D4340}"/>
              </a:ext>
            </a:extLst>
          </p:cNvPr>
          <p:cNvSpPr txBox="1"/>
          <p:nvPr/>
        </p:nvSpPr>
        <p:spPr>
          <a:xfrm>
            <a:off x="6533833" y="4344889"/>
            <a:ext cx="4405649" cy="646331"/>
          </a:xfrm>
          <a:prstGeom prst="rect">
            <a:avLst/>
          </a:prstGeom>
          <a:solidFill>
            <a:srgbClr val="D9CFFF"/>
          </a:solidFill>
          <a:ln>
            <a:solidFill>
              <a:schemeClr val="tx1"/>
            </a:solidFill>
          </a:ln>
        </p:spPr>
        <p:txBody>
          <a:bodyPr wrap="square">
            <a:spAutoFit/>
          </a:bodyPr>
          <a:lstStyle/>
          <a:p>
            <a:r>
              <a:rPr lang="en-US" dirty="0"/>
              <a:t>I: What drew you to apply to this job in particular? </a:t>
            </a:r>
          </a:p>
        </p:txBody>
      </p:sp>
      <p:cxnSp>
        <p:nvCxnSpPr>
          <p:cNvPr id="14" name="Straight Arrow Connector 13">
            <a:extLst>
              <a:ext uri="{FF2B5EF4-FFF2-40B4-BE49-F238E27FC236}">
                <a16:creationId xmlns:a16="http://schemas.microsoft.com/office/drawing/2014/main" id="{24E31023-D606-8645-94F9-61288E72A909}"/>
              </a:ext>
            </a:extLst>
          </p:cNvPr>
          <p:cNvCxnSpPr>
            <a:cxnSpLocks/>
          </p:cNvCxnSpPr>
          <p:nvPr/>
        </p:nvCxnSpPr>
        <p:spPr>
          <a:xfrm>
            <a:off x="5659234" y="4701815"/>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1ECAB10D-976E-4AAA-F4E4-4C8D987E2746}"/>
              </a:ext>
            </a:extLst>
          </p:cNvPr>
          <p:cNvCxnSpPr>
            <a:cxnSpLocks/>
            <a:stCxn id="12" idx="3"/>
            <a:endCxn id="19" idx="1"/>
          </p:cNvCxnSpPr>
          <p:nvPr/>
        </p:nvCxnSpPr>
        <p:spPr>
          <a:xfrm>
            <a:off x="5653886" y="5742546"/>
            <a:ext cx="896101" cy="279364"/>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F789506-F314-1EB4-4307-3EE204EE3D03}"/>
              </a:ext>
            </a:extLst>
          </p:cNvPr>
          <p:cNvSpPr txBox="1"/>
          <p:nvPr/>
        </p:nvSpPr>
        <p:spPr>
          <a:xfrm>
            <a:off x="6549987" y="5157373"/>
            <a:ext cx="4405649" cy="369332"/>
          </a:xfrm>
          <a:prstGeom prst="rect">
            <a:avLst/>
          </a:prstGeom>
          <a:solidFill>
            <a:srgbClr val="D9CFFF"/>
          </a:solidFill>
          <a:ln>
            <a:solidFill>
              <a:schemeClr val="tx1"/>
            </a:solidFill>
          </a:ln>
        </p:spPr>
        <p:txBody>
          <a:bodyPr wrap="square">
            <a:spAutoFit/>
          </a:bodyPr>
          <a:lstStyle/>
          <a:p>
            <a:r>
              <a:rPr lang="en-US" dirty="0"/>
              <a:t>I: Why is attractiveness so important to you?</a:t>
            </a:r>
          </a:p>
        </p:txBody>
      </p:sp>
      <p:cxnSp>
        <p:nvCxnSpPr>
          <p:cNvPr id="18" name="Straight Arrow Connector 17">
            <a:extLst>
              <a:ext uri="{FF2B5EF4-FFF2-40B4-BE49-F238E27FC236}">
                <a16:creationId xmlns:a16="http://schemas.microsoft.com/office/drawing/2014/main" id="{88E5FC4C-3693-06E0-7F14-DAAE85EC2043}"/>
              </a:ext>
            </a:extLst>
          </p:cNvPr>
          <p:cNvCxnSpPr>
            <a:cxnSpLocks/>
            <a:stCxn id="12" idx="3"/>
            <a:endCxn id="16" idx="1"/>
          </p:cNvCxnSpPr>
          <p:nvPr/>
        </p:nvCxnSpPr>
        <p:spPr>
          <a:xfrm flipV="1">
            <a:off x="5653886" y="5342039"/>
            <a:ext cx="896101" cy="40050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AF7B735-0B43-B6D9-EC88-F91E4E6603B3}"/>
              </a:ext>
            </a:extLst>
          </p:cNvPr>
          <p:cNvSpPr txBox="1"/>
          <p:nvPr/>
        </p:nvSpPr>
        <p:spPr>
          <a:xfrm>
            <a:off x="6549987" y="5837244"/>
            <a:ext cx="4405649" cy="369332"/>
          </a:xfrm>
          <a:prstGeom prst="rect">
            <a:avLst/>
          </a:prstGeom>
          <a:solidFill>
            <a:srgbClr val="D9CFFF"/>
          </a:solidFill>
          <a:ln>
            <a:solidFill>
              <a:schemeClr val="tx1"/>
            </a:solidFill>
          </a:ln>
        </p:spPr>
        <p:txBody>
          <a:bodyPr wrap="square">
            <a:spAutoFit/>
          </a:bodyPr>
          <a:lstStyle/>
          <a:p>
            <a:r>
              <a:rPr lang="en-US" dirty="0"/>
              <a:t>I: Tell me more about that. </a:t>
            </a:r>
          </a:p>
        </p:txBody>
      </p:sp>
    </p:spTree>
    <p:extLst>
      <p:ext uri="{BB962C8B-B14F-4D97-AF65-F5344CB8AC3E}">
        <p14:creationId xmlns:p14="http://schemas.microsoft.com/office/powerpoint/2010/main" val="6607435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60</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1693" y="2296654"/>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3832" y="3301204"/>
            <a:ext cx="4405649" cy="646331"/>
          </a:xfrm>
          <a:prstGeom prst="rect">
            <a:avLst/>
          </a:prstGeom>
          <a:solidFill>
            <a:srgbClr val="D9CFFF"/>
          </a:solidFill>
          <a:ln>
            <a:solidFill>
              <a:schemeClr val="tx1"/>
            </a:solidFill>
          </a:ln>
        </p:spPr>
        <p:txBody>
          <a:bodyPr wrap="square">
            <a:spAutoFit/>
          </a:bodyPr>
          <a:lstStyle/>
          <a:p>
            <a:r>
              <a:rPr lang="en-US" dirty="0"/>
              <a:t>I: That must have been really hard. What do you think would have made things easier?</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7" name="Straight Arrow Connector 16">
            <a:extLst>
              <a:ext uri="{FF2B5EF4-FFF2-40B4-BE49-F238E27FC236}">
                <a16:creationId xmlns:a16="http://schemas.microsoft.com/office/drawing/2014/main" id="{6B0AB6F7-8411-C74E-D78B-188D5E9BE7C0}"/>
              </a:ext>
            </a:extLst>
          </p:cNvPr>
          <p:cNvCxnSpPr>
            <a:cxnSpLocks/>
          </p:cNvCxnSpPr>
          <p:nvPr/>
        </p:nvCxnSpPr>
        <p:spPr>
          <a:xfrm>
            <a:off x="5659234" y="362700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373AAB3D-B0E1-EFD3-EE04-840487693C28}"/>
              </a:ext>
            </a:extLst>
          </p:cNvPr>
          <p:cNvCxnSpPr>
            <a:cxnSpLocks/>
          </p:cNvCxnSpPr>
          <p:nvPr/>
        </p:nvCxnSpPr>
        <p:spPr>
          <a:xfrm>
            <a:off x="5653886" y="2623971"/>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9689D27-4C53-B6EC-3096-B73D1E9D4340}"/>
              </a:ext>
            </a:extLst>
          </p:cNvPr>
          <p:cNvSpPr txBox="1"/>
          <p:nvPr/>
        </p:nvSpPr>
        <p:spPr>
          <a:xfrm>
            <a:off x="6533833" y="4344889"/>
            <a:ext cx="4405649" cy="646331"/>
          </a:xfrm>
          <a:prstGeom prst="rect">
            <a:avLst/>
          </a:prstGeom>
          <a:solidFill>
            <a:srgbClr val="D9CFFF"/>
          </a:solidFill>
          <a:ln>
            <a:solidFill>
              <a:schemeClr val="tx1"/>
            </a:solidFill>
          </a:ln>
        </p:spPr>
        <p:txBody>
          <a:bodyPr wrap="square">
            <a:spAutoFit/>
          </a:bodyPr>
          <a:lstStyle/>
          <a:p>
            <a:r>
              <a:rPr lang="en-US" dirty="0"/>
              <a:t>I: What drew you to apply to this job in particular? </a:t>
            </a:r>
          </a:p>
        </p:txBody>
      </p:sp>
      <p:cxnSp>
        <p:nvCxnSpPr>
          <p:cNvPr id="14" name="Straight Arrow Connector 13">
            <a:extLst>
              <a:ext uri="{FF2B5EF4-FFF2-40B4-BE49-F238E27FC236}">
                <a16:creationId xmlns:a16="http://schemas.microsoft.com/office/drawing/2014/main" id="{24E31023-D606-8645-94F9-61288E72A909}"/>
              </a:ext>
            </a:extLst>
          </p:cNvPr>
          <p:cNvCxnSpPr>
            <a:cxnSpLocks/>
          </p:cNvCxnSpPr>
          <p:nvPr/>
        </p:nvCxnSpPr>
        <p:spPr>
          <a:xfrm>
            <a:off x="5659234" y="4701815"/>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1ECAB10D-976E-4AAA-F4E4-4C8D987E2746}"/>
              </a:ext>
            </a:extLst>
          </p:cNvPr>
          <p:cNvCxnSpPr>
            <a:cxnSpLocks/>
            <a:stCxn id="12" idx="3"/>
            <a:endCxn id="19" idx="1"/>
          </p:cNvCxnSpPr>
          <p:nvPr/>
        </p:nvCxnSpPr>
        <p:spPr>
          <a:xfrm>
            <a:off x="5653886" y="5742546"/>
            <a:ext cx="896101" cy="279364"/>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F789506-F314-1EB4-4307-3EE204EE3D03}"/>
              </a:ext>
            </a:extLst>
          </p:cNvPr>
          <p:cNvSpPr txBox="1"/>
          <p:nvPr/>
        </p:nvSpPr>
        <p:spPr>
          <a:xfrm>
            <a:off x="6549987" y="5157373"/>
            <a:ext cx="4405649" cy="369332"/>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I: Why is attractiveness so important to you?</a:t>
            </a:r>
          </a:p>
        </p:txBody>
      </p:sp>
      <p:cxnSp>
        <p:nvCxnSpPr>
          <p:cNvPr id="18" name="Straight Arrow Connector 17">
            <a:extLst>
              <a:ext uri="{FF2B5EF4-FFF2-40B4-BE49-F238E27FC236}">
                <a16:creationId xmlns:a16="http://schemas.microsoft.com/office/drawing/2014/main" id="{88E5FC4C-3693-06E0-7F14-DAAE85EC2043}"/>
              </a:ext>
            </a:extLst>
          </p:cNvPr>
          <p:cNvCxnSpPr>
            <a:cxnSpLocks/>
            <a:stCxn id="12" idx="3"/>
            <a:endCxn id="16" idx="1"/>
          </p:cNvCxnSpPr>
          <p:nvPr/>
        </p:nvCxnSpPr>
        <p:spPr>
          <a:xfrm flipV="1">
            <a:off x="5653886" y="5342039"/>
            <a:ext cx="896101" cy="400507"/>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AF7B735-0B43-B6D9-EC88-F91E4E6603B3}"/>
              </a:ext>
            </a:extLst>
          </p:cNvPr>
          <p:cNvSpPr txBox="1"/>
          <p:nvPr/>
        </p:nvSpPr>
        <p:spPr>
          <a:xfrm>
            <a:off x="6549987" y="5837244"/>
            <a:ext cx="4405649" cy="369332"/>
          </a:xfrm>
          <a:prstGeom prst="rect">
            <a:avLst/>
          </a:prstGeom>
          <a:solidFill>
            <a:srgbClr val="D9CFFF"/>
          </a:solidFill>
          <a:ln>
            <a:solidFill>
              <a:schemeClr val="tx1"/>
            </a:solidFill>
          </a:ln>
        </p:spPr>
        <p:txBody>
          <a:bodyPr wrap="square">
            <a:spAutoFit/>
          </a:bodyPr>
          <a:lstStyle/>
          <a:p>
            <a:r>
              <a:rPr lang="en-US" b="1" dirty="0"/>
              <a:t>I: Tell me more about that. </a:t>
            </a:r>
          </a:p>
        </p:txBody>
      </p:sp>
    </p:spTree>
    <p:extLst>
      <p:ext uri="{BB962C8B-B14F-4D97-AF65-F5344CB8AC3E}">
        <p14:creationId xmlns:p14="http://schemas.microsoft.com/office/powerpoint/2010/main" val="14022750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923312"/>
          </a:xfrm>
        </p:spPr>
        <p:txBody>
          <a:bodyPr anchor="ctr">
            <a:normAutofit/>
          </a:bodyPr>
          <a:lstStyle/>
          <a:p>
            <a:pPr algn="l"/>
            <a:r>
              <a:rPr lang="en-US" sz="5400" dirty="0">
                <a:latin typeface="+mn-lt"/>
              </a:rPr>
              <a:t>4. How should you ask for more details?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61</a:t>
            </a:fld>
            <a:endParaRPr lang="en-US" dirty="0">
              <a:solidFill>
                <a:schemeClr val="bg1"/>
              </a:solidFill>
            </a:endParaRPr>
          </a:p>
        </p:txBody>
      </p:sp>
      <p:sp>
        <p:nvSpPr>
          <p:cNvPr id="5" name="TextBox 4">
            <a:extLst>
              <a:ext uri="{FF2B5EF4-FFF2-40B4-BE49-F238E27FC236}">
                <a16:creationId xmlns:a16="http://schemas.microsoft.com/office/drawing/2014/main" id="{58D07BB6-6E3A-4C6A-B58B-0736CAB01363}"/>
              </a:ext>
            </a:extLst>
          </p:cNvPr>
          <p:cNvSpPr txBox="1"/>
          <p:nvPr/>
        </p:nvSpPr>
        <p:spPr>
          <a:xfrm>
            <a:off x="6531693" y="2296654"/>
            <a:ext cx="4405649" cy="646331"/>
          </a:xfrm>
          <a:prstGeom prst="rect">
            <a:avLst/>
          </a:prstGeom>
          <a:solidFill>
            <a:srgbClr val="D9CFFF"/>
          </a:solidFill>
          <a:ln>
            <a:solidFill>
              <a:schemeClr val="tx1"/>
            </a:solidFill>
          </a:ln>
        </p:spPr>
        <p:txBody>
          <a:bodyPr wrap="square">
            <a:spAutoFit/>
          </a:bodyPr>
          <a:lstStyle/>
          <a:p>
            <a:r>
              <a:rPr lang="en-US" dirty="0"/>
              <a:t>I: What was that experience like for you? Tell me more about that. </a:t>
            </a:r>
          </a:p>
        </p:txBody>
      </p:sp>
      <p:sp>
        <p:nvSpPr>
          <p:cNvPr id="6" name="TextBox 5">
            <a:extLst>
              <a:ext uri="{FF2B5EF4-FFF2-40B4-BE49-F238E27FC236}">
                <a16:creationId xmlns:a16="http://schemas.microsoft.com/office/drawing/2014/main" id="{F17345C5-2804-BB60-1245-9F7DCFECE845}"/>
              </a:ext>
            </a:extLst>
          </p:cNvPr>
          <p:cNvSpPr txBox="1"/>
          <p:nvPr/>
        </p:nvSpPr>
        <p:spPr>
          <a:xfrm>
            <a:off x="6533832" y="3301204"/>
            <a:ext cx="4405649" cy="646331"/>
          </a:xfrm>
          <a:prstGeom prst="rect">
            <a:avLst/>
          </a:prstGeom>
          <a:solidFill>
            <a:srgbClr val="D9CFFF"/>
          </a:solidFill>
          <a:ln>
            <a:solidFill>
              <a:schemeClr val="tx1"/>
            </a:solidFill>
          </a:ln>
        </p:spPr>
        <p:txBody>
          <a:bodyPr wrap="square">
            <a:spAutoFit/>
          </a:bodyPr>
          <a:lstStyle/>
          <a:p>
            <a:r>
              <a:rPr lang="en-US" dirty="0"/>
              <a:t>I: That must have been really hard. What do you think would have made things easier?</a:t>
            </a:r>
          </a:p>
        </p:txBody>
      </p:sp>
      <p:sp>
        <p:nvSpPr>
          <p:cNvPr id="7" name="TextBox 6">
            <a:extLst>
              <a:ext uri="{FF2B5EF4-FFF2-40B4-BE49-F238E27FC236}">
                <a16:creationId xmlns:a16="http://schemas.microsoft.com/office/drawing/2014/main" id="{ED9EA501-C707-D19E-9D0C-358BA0BF5BCD}"/>
              </a:ext>
            </a:extLst>
          </p:cNvPr>
          <p:cNvSpPr txBox="1"/>
          <p:nvPr/>
        </p:nvSpPr>
        <p:spPr>
          <a:xfrm>
            <a:off x="1250378" y="2277541"/>
            <a:ext cx="4405649" cy="646331"/>
          </a:xfrm>
          <a:prstGeom prst="rect">
            <a:avLst/>
          </a:prstGeom>
          <a:solidFill>
            <a:srgbClr val="D9CFFF"/>
          </a:solidFill>
          <a:ln>
            <a:solidFill>
              <a:schemeClr val="tx1"/>
            </a:solidFill>
          </a:ln>
        </p:spPr>
        <p:txBody>
          <a:bodyPr wrap="square">
            <a:spAutoFit/>
          </a:bodyPr>
          <a:lstStyle/>
          <a:p>
            <a:r>
              <a:rPr lang="en-US" dirty="0"/>
              <a:t>R: My husband left me after eight years of marriage, and then I started working again. </a:t>
            </a:r>
          </a:p>
        </p:txBody>
      </p:sp>
      <p:sp>
        <p:nvSpPr>
          <p:cNvPr id="8" name="TextBox 7">
            <a:extLst>
              <a:ext uri="{FF2B5EF4-FFF2-40B4-BE49-F238E27FC236}">
                <a16:creationId xmlns:a16="http://schemas.microsoft.com/office/drawing/2014/main" id="{C388B49E-328A-E27E-281A-085036368B81}"/>
              </a:ext>
            </a:extLst>
          </p:cNvPr>
          <p:cNvSpPr txBox="1"/>
          <p:nvPr/>
        </p:nvSpPr>
        <p:spPr>
          <a:xfrm>
            <a:off x="2795103" y="1611867"/>
            <a:ext cx="1316200" cy="584775"/>
          </a:xfrm>
          <a:prstGeom prst="rect">
            <a:avLst/>
          </a:prstGeom>
          <a:noFill/>
        </p:spPr>
        <p:txBody>
          <a:bodyPr wrap="square">
            <a:spAutoFit/>
          </a:bodyPr>
          <a:lstStyle/>
          <a:p>
            <a:r>
              <a:rPr lang="en-US" sz="3200" b="1" dirty="0">
                <a:latin typeface="Freestyle Script" panose="030804020302050B0404" pitchFamily="66" charset="0"/>
              </a:rPr>
              <a:t>They say</a:t>
            </a:r>
            <a:endParaRPr lang="en-US" sz="3200" b="1" dirty="0"/>
          </a:p>
        </p:txBody>
      </p:sp>
      <p:sp>
        <p:nvSpPr>
          <p:cNvPr id="9" name="TextBox 8">
            <a:extLst>
              <a:ext uri="{FF2B5EF4-FFF2-40B4-BE49-F238E27FC236}">
                <a16:creationId xmlns:a16="http://schemas.microsoft.com/office/drawing/2014/main" id="{BFFF9704-4AFB-70CA-BF9D-0A82A49730A7}"/>
              </a:ext>
            </a:extLst>
          </p:cNvPr>
          <p:cNvSpPr txBox="1"/>
          <p:nvPr/>
        </p:nvSpPr>
        <p:spPr>
          <a:xfrm>
            <a:off x="8080699" y="1611866"/>
            <a:ext cx="1065281" cy="584775"/>
          </a:xfrm>
          <a:prstGeom prst="rect">
            <a:avLst/>
          </a:prstGeom>
          <a:noFill/>
        </p:spPr>
        <p:txBody>
          <a:bodyPr wrap="square">
            <a:spAutoFit/>
          </a:bodyPr>
          <a:lstStyle/>
          <a:p>
            <a:pPr algn="ctr"/>
            <a:r>
              <a:rPr lang="en-US" sz="3200" b="1" dirty="0">
                <a:latin typeface="Freestyle Script" panose="030804020302050B0404" pitchFamily="66" charset="0"/>
              </a:rPr>
              <a:t>You say</a:t>
            </a:r>
            <a:endParaRPr lang="en-US" sz="3200" b="1" dirty="0"/>
          </a:p>
        </p:txBody>
      </p:sp>
      <p:sp>
        <p:nvSpPr>
          <p:cNvPr id="10" name="TextBox 9">
            <a:extLst>
              <a:ext uri="{FF2B5EF4-FFF2-40B4-BE49-F238E27FC236}">
                <a16:creationId xmlns:a16="http://schemas.microsoft.com/office/drawing/2014/main" id="{D31E6E54-0A5E-822A-35EA-FACE33D93E11}"/>
              </a:ext>
            </a:extLst>
          </p:cNvPr>
          <p:cNvSpPr txBox="1"/>
          <p:nvPr/>
        </p:nvSpPr>
        <p:spPr>
          <a:xfrm>
            <a:off x="1250377" y="3181257"/>
            <a:ext cx="4405649" cy="923330"/>
          </a:xfrm>
          <a:prstGeom prst="rect">
            <a:avLst/>
          </a:prstGeom>
          <a:solidFill>
            <a:srgbClr val="D9CFFF"/>
          </a:solidFill>
          <a:ln>
            <a:solidFill>
              <a:schemeClr val="tx1"/>
            </a:solidFill>
          </a:ln>
        </p:spPr>
        <p:txBody>
          <a:bodyPr wrap="square">
            <a:spAutoFit/>
          </a:bodyPr>
          <a:lstStyle/>
          <a:p>
            <a:r>
              <a:rPr lang="en-US" dirty="0"/>
              <a:t>R: It was the worst semester of my life. I was working nights, falling asleep in class, taking care of my kids, I don’t know how I did it. </a:t>
            </a:r>
          </a:p>
        </p:txBody>
      </p:sp>
      <p:sp>
        <p:nvSpPr>
          <p:cNvPr id="11" name="TextBox 10">
            <a:extLst>
              <a:ext uri="{FF2B5EF4-FFF2-40B4-BE49-F238E27FC236}">
                <a16:creationId xmlns:a16="http://schemas.microsoft.com/office/drawing/2014/main" id="{D8B3EA81-3B91-39FB-5CC5-E40959EE0A5E}"/>
              </a:ext>
            </a:extLst>
          </p:cNvPr>
          <p:cNvSpPr txBox="1"/>
          <p:nvPr/>
        </p:nvSpPr>
        <p:spPr>
          <a:xfrm>
            <a:off x="1248237" y="4361972"/>
            <a:ext cx="4405649" cy="646331"/>
          </a:xfrm>
          <a:prstGeom prst="rect">
            <a:avLst/>
          </a:prstGeom>
          <a:solidFill>
            <a:srgbClr val="D9CFFF"/>
          </a:solidFill>
          <a:ln>
            <a:solidFill>
              <a:schemeClr val="tx1"/>
            </a:solidFill>
          </a:ln>
        </p:spPr>
        <p:txBody>
          <a:bodyPr wrap="square">
            <a:spAutoFit/>
          </a:bodyPr>
          <a:lstStyle/>
          <a:p>
            <a:r>
              <a:rPr lang="en-US" dirty="0"/>
              <a:t>R: How did I come to this job? I don’t know. I just applied and got it I guess. </a:t>
            </a:r>
          </a:p>
        </p:txBody>
      </p:sp>
      <p:sp>
        <p:nvSpPr>
          <p:cNvPr id="12" name="TextBox 11">
            <a:extLst>
              <a:ext uri="{FF2B5EF4-FFF2-40B4-BE49-F238E27FC236}">
                <a16:creationId xmlns:a16="http://schemas.microsoft.com/office/drawing/2014/main" id="{10AB2FAB-9803-5422-F944-EAAE6462E00A}"/>
              </a:ext>
            </a:extLst>
          </p:cNvPr>
          <p:cNvSpPr txBox="1"/>
          <p:nvPr/>
        </p:nvSpPr>
        <p:spPr>
          <a:xfrm>
            <a:off x="1248237" y="5280881"/>
            <a:ext cx="4405649" cy="923330"/>
          </a:xfrm>
          <a:prstGeom prst="rect">
            <a:avLst/>
          </a:prstGeom>
          <a:solidFill>
            <a:srgbClr val="D9CFFF"/>
          </a:solidFill>
          <a:ln>
            <a:solidFill>
              <a:schemeClr val="tx1"/>
            </a:solidFill>
          </a:ln>
        </p:spPr>
        <p:txBody>
          <a:bodyPr wrap="square">
            <a:spAutoFit/>
          </a:bodyPr>
          <a:lstStyle/>
          <a:p>
            <a:r>
              <a:rPr lang="en-US" dirty="0"/>
              <a:t>R: The most important thing to me is that my partner is attractive. Other people say smart, funny, whatever, but they’re lying. </a:t>
            </a:r>
          </a:p>
        </p:txBody>
      </p:sp>
      <p:cxnSp>
        <p:nvCxnSpPr>
          <p:cNvPr id="17" name="Straight Arrow Connector 16">
            <a:extLst>
              <a:ext uri="{FF2B5EF4-FFF2-40B4-BE49-F238E27FC236}">
                <a16:creationId xmlns:a16="http://schemas.microsoft.com/office/drawing/2014/main" id="{6B0AB6F7-8411-C74E-D78B-188D5E9BE7C0}"/>
              </a:ext>
            </a:extLst>
          </p:cNvPr>
          <p:cNvCxnSpPr>
            <a:cxnSpLocks/>
          </p:cNvCxnSpPr>
          <p:nvPr/>
        </p:nvCxnSpPr>
        <p:spPr>
          <a:xfrm>
            <a:off x="5659234" y="362700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373AAB3D-B0E1-EFD3-EE04-840487693C28}"/>
              </a:ext>
            </a:extLst>
          </p:cNvPr>
          <p:cNvCxnSpPr>
            <a:cxnSpLocks/>
          </p:cNvCxnSpPr>
          <p:nvPr/>
        </p:nvCxnSpPr>
        <p:spPr>
          <a:xfrm>
            <a:off x="5653886" y="2623971"/>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9689D27-4C53-B6EC-3096-B73D1E9D4340}"/>
              </a:ext>
            </a:extLst>
          </p:cNvPr>
          <p:cNvSpPr txBox="1"/>
          <p:nvPr/>
        </p:nvSpPr>
        <p:spPr>
          <a:xfrm>
            <a:off x="6533833" y="4344889"/>
            <a:ext cx="4405649" cy="646331"/>
          </a:xfrm>
          <a:prstGeom prst="rect">
            <a:avLst/>
          </a:prstGeom>
          <a:solidFill>
            <a:srgbClr val="D9CFFF"/>
          </a:solidFill>
          <a:ln>
            <a:solidFill>
              <a:schemeClr val="tx1"/>
            </a:solidFill>
          </a:ln>
        </p:spPr>
        <p:txBody>
          <a:bodyPr wrap="square">
            <a:spAutoFit/>
          </a:bodyPr>
          <a:lstStyle/>
          <a:p>
            <a:r>
              <a:rPr lang="en-US" dirty="0"/>
              <a:t>I: What drew you to apply to this job in particular? </a:t>
            </a:r>
          </a:p>
        </p:txBody>
      </p:sp>
      <p:cxnSp>
        <p:nvCxnSpPr>
          <p:cNvPr id="14" name="Straight Arrow Connector 13">
            <a:extLst>
              <a:ext uri="{FF2B5EF4-FFF2-40B4-BE49-F238E27FC236}">
                <a16:creationId xmlns:a16="http://schemas.microsoft.com/office/drawing/2014/main" id="{24E31023-D606-8645-94F9-61288E72A909}"/>
              </a:ext>
            </a:extLst>
          </p:cNvPr>
          <p:cNvCxnSpPr>
            <a:cxnSpLocks/>
          </p:cNvCxnSpPr>
          <p:nvPr/>
        </p:nvCxnSpPr>
        <p:spPr>
          <a:xfrm>
            <a:off x="5659234" y="4701815"/>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AF7B735-0B43-B6D9-EC88-F91E4E6603B3}"/>
              </a:ext>
            </a:extLst>
          </p:cNvPr>
          <p:cNvSpPr txBox="1"/>
          <p:nvPr/>
        </p:nvSpPr>
        <p:spPr>
          <a:xfrm>
            <a:off x="6538116" y="5557879"/>
            <a:ext cx="4405649" cy="369332"/>
          </a:xfrm>
          <a:prstGeom prst="rect">
            <a:avLst/>
          </a:prstGeom>
          <a:solidFill>
            <a:srgbClr val="D9CFFF"/>
          </a:solidFill>
          <a:ln>
            <a:solidFill>
              <a:schemeClr val="tx1"/>
            </a:solidFill>
          </a:ln>
        </p:spPr>
        <p:txBody>
          <a:bodyPr wrap="square">
            <a:spAutoFit/>
          </a:bodyPr>
          <a:lstStyle/>
          <a:p>
            <a:r>
              <a:rPr lang="en-US" dirty="0"/>
              <a:t>I: Tell me more about that. </a:t>
            </a:r>
          </a:p>
        </p:txBody>
      </p:sp>
      <p:cxnSp>
        <p:nvCxnSpPr>
          <p:cNvPr id="13" name="Straight Arrow Connector 12">
            <a:extLst>
              <a:ext uri="{FF2B5EF4-FFF2-40B4-BE49-F238E27FC236}">
                <a16:creationId xmlns:a16="http://schemas.microsoft.com/office/drawing/2014/main" id="{ECBE149C-21B9-C62D-4131-8DCAFF231929}"/>
              </a:ext>
            </a:extLst>
          </p:cNvPr>
          <p:cNvCxnSpPr>
            <a:cxnSpLocks/>
          </p:cNvCxnSpPr>
          <p:nvPr/>
        </p:nvCxnSpPr>
        <p:spPr>
          <a:xfrm>
            <a:off x="5651745" y="5737648"/>
            <a:ext cx="879948" cy="5302"/>
          </a:xfrm>
          <a:prstGeom prst="straightConnector1">
            <a:avLst/>
          </a:prstGeom>
          <a:ln>
            <a:solidFill>
              <a:srgbClr val="5A278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849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1549660"/>
          </a:xfrm>
        </p:spPr>
        <p:txBody>
          <a:bodyPr anchor="ctr">
            <a:normAutofit fontScale="90000"/>
          </a:bodyPr>
          <a:lstStyle/>
          <a:p>
            <a:pPr algn="l"/>
            <a:r>
              <a:rPr lang="en-US" sz="5400" dirty="0">
                <a:latin typeface="+mn-lt"/>
              </a:rPr>
              <a:t>5. What advice should you give to an aspiring interviewer?</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62</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1041687" y="2314911"/>
            <a:ext cx="3615724" cy="646331"/>
          </a:xfrm>
          <a:prstGeom prst="rect">
            <a:avLst/>
          </a:prstGeom>
          <a:solidFill>
            <a:srgbClr val="D9CFFF"/>
          </a:solidFill>
          <a:ln>
            <a:solidFill>
              <a:schemeClr val="tx1"/>
            </a:solidFill>
          </a:ln>
        </p:spPr>
        <p:txBody>
          <a:bodyPr wrap="square">
            <a:spAutoFit/>
          </a:bodyPr>
          <a:lstStyle/>
          <a:p>
            <a:r>
              <a:rPr lang="en-US" dirty="0"/>
              <a:t>If you are recording your interviews, bring a back-up recorder. </a:t>
            </a:r>
          </a:p>
        </p:txBody>
      </p:sp>
      <p:sp>
        <p:nvSpPr>
          <p:cNvPr id="3" name="TextBox 2">
            <a:extLst>
              <a:ext uri="{FF2B5EF4-FFF2-40B4-BE49-F238E27FC236}">
                <a16:creationId xmlns:a16="http://schemas.microsoft.com/office/drawing/2014/main" id="{6D58BEE6-B4D7-CDBD-D7E0-9C9B4C405147}"/>
              </a:ext>
            </a:extLst>
          </p:cNvPr>
          <p:cNvSpPr txBox="1"/>
          <p:nvPr/>
        </p:nvSpPr>
        <p:spPr>
          <a:xfrm>
            <a:off x="2068966" y="3261753"/>
            <a:ext cx="4087995" cy="646331"/>
          </a:xfrm>
          <a:prstGeom prst="rect">
            <a:avLst/>
          </a:prstGeom>
          <a:solidFill>
            <a:srgbClr val="D9CFFF"/>
          </a:solidFill>
          <a:ln>
            <a:solidFill>
              <a:schemeClr val="tx1"/>
            </a:solidFill>
          </a:ln>
        </p:spPr>
        <p:txBody>
          <a:bodyPr wrap="square">
            <a:spAutoFit/>
          </a:bodyPr>
          <a:lstStyle/>
          <a:p>
            <a:r>
              <a:rPr lang="en-US" dirty="0"/>
              <a:t>At the end of the day, the most important thing is getting the data you need. </a:t>
            </a:r>
          </a:p>
        </p:txBody>
      </p:sp>
      <p:sp>
        <p:nvSpPr>
          <p:cNvPr id="4" name="TextBox 3">
            <a:extLst>
              <a:ext uri="{FF2B5EF4-FFF2-40B4-BE49-F238E27FC236}">
                <a16:creationId xmlns:a16="http://schemas.microsoft.com/office/drawing/2014/main" id="{D6FABB59-C75C-3E2B-CE34-C1D53D1B55F2}"/>
              </a:ext>
            </a:extLst>
          </p:cNvPr>
          <p:cNvSpPr txBox="1"/>
          <p:nvPr/>
        </p:nvSpPr>
        <p:spPr>
          <a:xfrm>
            <a:off x="569416" y="4219923"/>
            <a:ext cx="4087995" cy="646331"/>
          </a:xfrm>
          <a:prstGeom prst="rect">
            <a:avLst/>
          </a:prstGeom>
          <a:solidFill>
            <a:srgbClr val="D9CFFF"/>
          </a:solidFill>
          <a:ln>
            <a:solidFill>
              <a:schemeClr val="tx1"/>
            </a:solidFill>
          </a:ln>
        </p:spPr>
        <p:txBody>
          <a:bodyPr wrap="square">
            <a:spAutoFit/>
          </a:bodyPr>
          <a:lstStyle/>
          <a:p>
            <a:r>
              <a:rPr lang="en-US" dirty="0"/>
              <a:t>Be sure to ask every single question on your interview guide. </a:t>
            </a:r>
          </a:p>
        </p:txBody>
      </p:sp>
      <p:sp>
        <p:nvSpPr>
          <p:cNvPr id="5" name="TextBox 4">
            <a:extLst>
              <a:ext uri="{FF2B5EF4-FFF2-40B4-BE49-F238E27FC236}">
                <a16:creationId xmlns:a16="http://schemas.microsoft.com/office/drawing/2014/main" id="{40CF2E69-D27E-5866-7570-F6C97BAAB9F2}"/>
              </a:ext>
            </a:extLst>
          </p:cNvPr>
          <p:cNvSpPr txBox="1"/>
          <p:nvPr/>
        </p:nvSpPr>
        <p:spPr>
          <a:xfrm>
            <a:off x="1418500" y="5422684"/>
            <a:ext cx="2389825" cy="646331"/>
          </a:xfrm>
          <a:prstGeom prst="rect">
            <a:avLst/>
          </a:prstGeom>
          <a:solidFill>
            <a:srgbClr val="D9CFFF"/>
          </a:solidFill>
          <a:ln>
            <a:solidFill>
              <a:schemeClr val="tx1"/>
            </a:solidFill>
          </a:ln>
        </p:spPr>
        <p:txBody>
          <a:bodyPr wrap="square">
            <a:spAutoFit/>
          </a:bodyPr>
          <a:lstStyle/>
          <a:p>
            <a:r>
              <a:rPr lang="en-US" dirty="0"/>
              <a:t>Practice listening – it’s harder than you think! </a:t>
            </a:r>
          </a:p>
        </p:txBody>
      </p:sp>
      <p:sp>
        <p:nvSpPr>
          <p:cNvPr id="6" name="TextBox 5">
            <a:extLst>
              <a:ext uri="{FF2B5EF4-FFF2-40B4-BE49-F238E27FC236}">
                <a16:creationId xmlns:a16="http://schemas.microsoft.com/office/drawing/2014/main" id="{F2508A51-2CA9-4618-0822-F55EF6EE9C27}"/>
              </a:ext>
            </a:extLst>
          </p:cNvPr>
          <p:cNvSpPr txBox="1"/>
          <p:nvPr/>
        </p:nvSpPr>
        <p:spPr>
          <a:xfrm>
            <a:off x="6037620" y="1771564"/>
            <a:ext cx="3615724" cy="646331"/>
          </a:xfrm>
          <a:prstGeom prst="rect">
            <a:avLst/>
          </a:prstGeom>
          <a:solidFill>
            <a:srgbClr val="D9CFFF"/>
          </a:solidFill>
          <a:ln>
            <a:solidFill>
              <a:schemeClr val="tx1"/>
            </a:solidFill>
          </a:ln>
        </p:spPr>
        <p:txBody>
          <a:bodyPr wrap="square">
            <a:spAutoFit/>
          </a:bodyPr>
          <a:lstStyle/>
          <a:p>
            <a:r>
              <a:rPr lang="en-US" dirty="0"/>
              <a:t>Don’t share anything about yourself with participants. </a:t>
            </a:r>
          </a:p>
        </p:txBody>
      </p:sp>
      <p:sp>
        <p:nvSpPr>
          <p:cNvPr id="7" name="TextBox 6">
            <a:extLst>
              <a:ext uri="{FF2B5EF4-FFF2-40B4-BE49-F238E27FC236}">
                <a16:creationId xmlns:a16="http://schemas.microsoft.com/office/drawing/2014/main" id="{45BD6C54-871E-9991-6B34-7CDD07A1327D}"/>
              </a:ext>
            </a:extLst>
          </p:cNvPr>
          <p:cNvSpPr txBox="1"/>
          <p:nvPr/>
        </p:nvSpPr>
        <p:spPr>
          <a:xfrm>
            <a:off x="9097117" y="4120820"/>
            <a:ext cx="1966120" cy="369332"/>
          </a:xfrm>
          <a:prstGeom prst="rect">
            <a:avLst/>
          </a:prstGeom>
          <a:solidFill>
            <a:srgbClr val="D9CFFF"/>
          </a:solidFill>
          <a:ln>
            <a:solidFill>
              <a:schemeClr val="tx1"/>
            </a:solidFill>
          </a:ln>
        </p:spPr>
        <p:txBody>
          <a:bodyPr wrap="square">
            <a:spAutoFit/>
          </a:bodyPr>
          <a:lstStyle/>
          <a:p>
            <a:r>
              <a:rPr lang="en-US" dirty="0"/>
              <a:t>Be detail-oriented! </a:t>
            </a:r>
          </a:p>
        </p:txBody>
      </p:sp>
      <p:sp>
        <p:nvSpPr>
          <p:cNvPr id="8" name="TextBox 7">
            <a:extLst>
              <a:ext uri="{FF2B5EF4-FFF2-40B4-BE49-F238E27FC236}">
                <a16:creationId xmlns:a16="http://schemas.microsoft.com/office/drawing/2014/main" id="{6D0EF6FE-0831-8134-44C4-B3E34CC269BA}"/>
              </a:ext>
            </a:extLst>
          </p:cNvPr>
          <p:cNvSpPr txBox="1"/>
          <p:nvPr/>
        </p:nvSpPr>
        <p:spPr>
          <a:xfrm>
            <a:off x="5449565" y="4228618"/>
            <a:ext cx="3021196" cy="646331"/>
          </a:xfrm>
          <a:prstGeom prst="rect">
            <a:avLst/>
          </a:prstGeom>
          <a:solidFill>
            <a:srgbClr val="D9CFFF"/>
          </a:solidFill>
          <a:ln>
            <a:solidFill>
              <a:schemeClr val="tx1"/>
            </a:solidFill>
          </a:ln>
        </p:spPr>
        <p:txBody>
          <a:bodyPr wrap="square">
            <a:spAutoFit/>
          </a:bodyPr>
          <a:lstStyle/>
          <a:p>
            <a:r>
              <a:rPr lang="en-US" dirty="0"/>
              <a:t>An interview should be 50/50: 50% talking and 50% listening. </a:t>
            </a:r>
          </a:p>
        </p:txBody>
      </p:sp>
      <p:sp>
        <p:nvSpPr>
          <p:cNvPr id="9" name="TextBox 8">
            <a:extLst>
              <a:ext uri="{FF2B5EF4-FFF2-40B4-BE49-F238E27FC236}">
                <a16:creationId xmlns:a16="http://schemas.microsoft.com/office/drawing/2014/main" id="{E6B1331E-098A-0D21-809F-3E1B05561006}"/>
              </a:ext>
            </a:extLst>
          </p:cNvPr>
          <p:cNvSpPr txBox="1"/>
          <p:nvPr/>
        </p:nvSpPr>
        <p:spPr>
          <a:xfrm>
            <a:off x="4429887" y="5305186"/>
            <a:ext cx="3192018" cy="646331"/>
          </a:xfrm>
          <a:prstGeom prst="rect">
            <a:avLst/>
          </a:prstGeom>
          <a:solidFill>
            <a:srgbClr val="D9CFFF"/>
          </a:solidFill>
          <a:ln>
            <a:solidFill>
              <a:schemeClr val="tx1"/>
            </a:solidFill>
          </a:ln>
        </p:spPr>
        <p:txBody>
          <a:bodyPr wrap="square">
            <a:spAutoFit/>
          </a:bodyPr>
          <a:lstStyle/>
          <a:p>
            <a:r>
              <a:rPr lang="en-US" dirty="0"/>
              <a:t>Ask your hardest questions first so you get them out of the way.</a:t>
            </a:r>
          </a:p>
        </p:txBody>
      </p:sp>
      <p:sp>
        <p:nvSpPr>
          <p:cNvPr id="10" name="TextBox 9">
            <a:extLst>
              <a:ext uri="{FF2B5EF4-FFF2-40B4-BE49-F238E27FC236}">
                <a16:creationId xmlns:a16="http://schemas.microsoft.com/office/drawing/2014/main" id="{94DCAD99-7244-6751-57CB-ADFAAE35544D}"/>
              </a:ext>
            </a:extLst>
          </p:cNvPr>
          <p:cNvSpPr txBox="1"/>
          <p:nvPr/>
        </p:nvSpPr>
        <p:spPr>
          <a:xfrm>
            <a:off x="7245337" y="2746240"/>
            <a:ext cx="3322643" cy="923330"/>
          </a:xfrm>
          <a:prstGeom prst="rect">
            <a:avLst/>
          </a:prstGeom>
          <a:solidFill>
            <a:srgbClr val="D9CFFF"/>
          </a:solidFill>
          <a:ln>
            <a:solidFill>
              <a:schemeClr val="tx1"/>
            </a:solidFill>
          </a:ln>
        </p:spPr>
        <p:txBody>
          <a:bodyPr wrap="square">
            <a:spAutoFit/>
          </a:bodyPr>
          <a:lstStyle/>
          <a:p>
            <a:r>
              <a:rPr lang="en-US" dirty="0"/>
              <a:t>If your first interview goes poorly, that probably means you weren’t meant to be an interviewer.</a:t>
            </a:r>
          </a:p>
        </p:txBody>
      </p:sp>
      <p:sp>
        <p:nvSpPr>
          <p:cNvPr id="11" name="TextBox 10">
            <a:extLst>
              <a:ext uri="{FF2B5EF4-FFF2-40B4-BE49-F238E27FC236}">
                <a16:creationId xmlns:a16="http://schemas.microsoft.com/office/drawing/2014/main" id="{696C1992-92D9-4F3C-090A-42E17B0A1920}"/>
              </a:ext>
            </a:extLst>
          </p:cNvPr>
          <p:cNvSpPr txBox="1"/>
          <p:nvPr/>
        </p:nvSpPr>
        <p:spPr>
          <a:xfrm>
            <a:off x="8243466" y="5221626"/>
            <a:ext cx="3322643" cy="923330"/>
          </a:xfrm>
          <a:prstGeom prst="rect">
            <a:avLst/>
          </a:prstGeom>
          <a:solidFill>
            <a:srgbClr val="D9CFFF"/>
          </a:solidFill>
          <a:ln>
            <a:solidFill>
              <a:schemeClr val="tx1"/>
            </a:solidFill>
          </a:ln>
        </p:spPr>
        <p:txBody>
          <a:bodyPr wrap="square">
            <a:spAutoFit/>
          </a:bodyPr>
          <a:lstStyle/>
          <a:p>
            <a:r>
              <a:rPr lang="en-US" dirty="0"/>
              <a:t>An interview is about more than what gets said—it’s also about tone and body language.</a:t>
            </a:r>
          </a:p>
        </p:txBody>
      </p:sp>
    </p:spTree>
    <p:extLst>
      <p:ext uri="{BB962C8B-B14F-4D97-AF65-F5344CB8AC3E}">
        <p14:creationId xmlns:p14="http://schemas.microsoft.com/office/powerpoint/2010/main" val="26959831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1549660"/>
          </a:xfrm>
        </p:spPr>
        <p:txBody>
          <a:bodyPr anchor="ctr">
            <a:normAutofit fontScale="90000"/>
          </a:bodyPr>
          <a:lstStyle/>
          <a:p>
            <a:pPr algn="l"/>
            <a:r>
              <a:rPr lang="en-US" sz="5400" dirty="0">
                <a:latin typeface="+mn-lt"/>
              </a:rPr>
              <a:t>5. What advice should you give to an aspiring interviewer?</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63</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1041687" y="2314911"/>
            <a:ext cx="3615724" cy="646331"/>
          </a:xfrm>
          <a:prstGeom prst="rect">
            <a:avLst/>
          </a:prstGeom>
          <a:solidFill>
            <a:srgbClr val="D9CFFF"/>
          </a:solidFill>
          <a:ln>
            <a:solidFill>
              <a:schemeClr val="tx1"/>
            </a:solidFill>
          </a:ln>
        </p:spPr>
        <p:txBody>
          <a:bodyPr wrap="square">
            <a:spAutoFit/>
          </a:bodyPr>
          <a:lstStyle/>
          <a:p>
            <a:r>
              <a:rPr lang="en-US" b="1" dirty="0"/>
              <a:t>If you are recording your interviews, bring a back-up recorder. </a:t>
            </a:r>
          </a:p>
        </p:txBody>
      </p:sp>
      <p:sp>
        <p:nvSpPr>
          <p:cNvPr id="3" name="TextBox 2">
            <a:extLst>
              <a:ext uri="{FF2B5EF4-FFF2-40B4-BE49-F238E27FC236}">
                <a16:creationId xmlns:a16="http://schemas.microsoft.com/office/drawing/2014/main" id="{6D58BEE6-B4D7-CDBD-D7E0-9C9B4C405147}"/>
              </a:ext>
            </a:extLst>
          </p:cNvPr>
          <p:cNvSpPr txBox="1"/>
          <p:nvPr/>
        </p:nvSpPr>
        <p:spPr>
          <a:xfrm>
            <a:off x="2068966" y="3261753"/>
            <a:ext cx="4087995"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At the end of the day, the most important thing is getting the data you need. </a:t>
            </a:r>
          </a:p>
        </p:txBody>
      </p:sp>
      <p:sp>
        <p:nvSpPr>
          <p:cNvPr id="4" name="TextBox 3">
            <a:extLst>
              <a:ext uri="{FF2B5EF4-FFF2-40B4-BE49-F238E27FC236}">
                <a16:creationId xmlns:a16="http://schemas.microsoft.com/office/drawing/2014/main" id="{D6FABB59-C75C-3E2B-CE34-C1D53D1B55F2}"/>
              </a:ext>
            </a:extLst>
          </p:cNvPr>
          <p:cNvSpPr txBox="1"/>
          <p:nvPr/>
        </p:nvSpPr>
        <p:spPr>
          <a:xfrm>
            <a:off x="569416" y="4219923"/>
            <a:ext cx="4087995"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Be sure to ask every single question on your interview guide. </a:t>
            </a:r>
          </a:p>
        </p:txBody>
      </p:sp>
      <p:sp>
        <p:nvSpPr>
          <p:cNvPr id="5" name="TextBox 4">
            <a:extLst>
              <a:ext uri="{FF2B5EF4-FFF2-40B4-BE49-F238E27FC236}">
                <a16:creationId xmlns:a16="http://schemas.microsoft.com/office/drawing/2014/main" id="{40CF2E69-D27E-5866-7570-F6C97BAAB9F2}"/>
              </a:ext>
            </a:extLst>
          </p:cNvPr>
          <p:cNvSpPr txBox="1"/>
          <p:nvPr/>
        </p:nvSpPr>
        <p:spPr>
          <a:xfrm>
            <a:off x="1418500" y="5422684"/>
            <a:ext cx="2389825" cy="646331"/>
          </a:xfrm>
          <a:prstGeom prst="rect">
            <a:avLst/>
          </a:prstGeom>
          <a:solidFill>
            <a:srgbClr val="D9CFFF"/>
          </a:solidFill>
          <a:ln>
            <a:solidFill>
              <a:schemeClr val="tx1"/>
            </a:solidFill>
          </a:ln>
        </p:spPr>
        <p:txBody>
          <a:bodyPr wrap="square">
            <a:spAutoFit/>
          </a:bodyPr>
          <a:lstStyle/>
          <a:p>
            <a:r>
              <a:rPr lang="en-US" b="1" dirty="0"/>
              <a:t>Practice listening – it’s harder than you think! </a:t>
            </a:r>
          </a:p>
        </p:txBody>
      </p:sp>
      <p:sp>
        <p:nvSpPr>
          <p:cNvPr id="6" name="TextBox 5">
            <a:extLst>
              <a:ext uri="{FF2B5EF4-FFF2-40B4-BE49-F238E27FC236}">
                <a16:creationId xmlns:a16="http://schemas.microsoft.com/office/drawing/2014/main" id="{F2508A51-2CA9-4618-0822-F55EF6EE9C27}"/>
              </a:ext>
            </a:extLst>
          </p:cNvPr>
          <p:cNvSpPr txBox="1"/>
          <p:nvPr/>
        </p:nvSpPr>
        <p:spPr>
          <a:xfrm>
            <a:off x="6037620" y="1771564"/>
            <a:ext cx="3615724"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Don’t share anything about yourself with participants. </a:t>
            </a:r>
          </a:p>
        </p:txBody>
      </p:sp>
      <p:sp>
        <p:nvSpPr>
          <p:cNvPr id="7" name="TextBox 6">
            <a:extLst>
              <a:ext uri="{FF2B5EF4-FFF2-40B4-BE49-F238E27FC236}">
                <a16:creationId xmlns:a16="http://schemas.microsoft.com/office/drawing/2014/main" id="{45BD6C54-871E-9991-6B34-7CDD07A1327D}"/>
              </a:ext>
            </a:extLst>
          </p:cNvPr>
          <p:cNvSpPr txBox="1"/>
          <p:nvPr/>
        </p:nvSpPr>
        <p:spPr>
          <a:xfrm>
            <a:off x="9097117" y="4120820"/>
            <a:ext cx="1966120" cy="369332"/>
          </a:xfrm>
          <a:prstGeom prst="rect">
            <a:avLst/>
          </a:prstGeom>
          <a:solidFill>
            <a:srgbClr val="D9CFFF"/>
          </a:solidFill>
          <a:ln>
            <a:solidFill>
              <a:schemeClr val="tx1"/>
            </a:solidFill>
          </a:ln>
        </p:spPr>
        <p:txBody>
          <a:bodyPr wrap="square">
            <a:spAutoFit/>
          </a:bodyPr>
          <a:lstStyle/>
          <a:p>
            <a:r>
              <a:rPr lang="en-US" b="1" dirty="0"/>
              <a:t>Be detail-oriented! </a:t>
            </a:r>
          </a:p>
        </p:txBody>
      </p:sp>
      <p:sp>
        <p:nvSpPr>
          <p:cNvPr id="8" name="TextBox 7">
            <a:extLst>
              <a:ext uri="{FF2B5EF4-FFF2-40B4-BE49-F238E27FC236}">
                <a16:creationId xmlns:a16="http://schemas.microsoft.com/office/drawing/2014/main" id="{6D0EF6FE-0831-8134-44C4-B3E34CC269BA}"/>
              </a:ext>
            </a:extLst>
          </p:cNvPr>
          <p:cNvSpPr txBox="1"/>
          <p:nvPr/>
        </p:nvSpPr>
        <p:spPr>
          <a:xfrm>
            <a:off x="5449565" y="4228618"/>
            <a:ext cx="3021196"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An interview should be 50/50: 50% talking and 50% listening. </a:t>
            </a:r>
          </a:p>
        </p:txBody>
      </p:sp>
      <p:sp>
        <p:nvSpPr>
          <p:cNvPr id="9" name="TextBox 8">
            <a:extLst>
              <a:ext uri="{FF2B5EF4-FFF2-40B4-BE49-F238E27FC236}">
                <a16:creationId xmlns:a16="http://schemas.microsoft.com/office/drawing/2014/main" id="{E6B1331E-098A-0D21-809F-3E1B05561006}"/>
              </a:ext>
            </a:extLst>
          </p:cNvPr>
          <p:cNvSpPr txBox="1"/>
          <p:nvPr/>
        </p:nvSpPr>
        <p:spPr>
          <a:xfrm>
            <a:off x="4429887" y="5305186"/>
            <a:ext cx="3192018"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Ask your hardest questions first so you get them out of the way.</a:t>
            </a:r>
          </a:p>
        </p:txBody>
      </p:sp>
      <p:sp>
        <p:nvSpPr>
          <p:cNvPr id="10" name="TextBox 9">
            <a:extLst>
              <a:ext uri="{FF2B5EF4-FFF2-40B4-BE49-F238E27FC236}">
                <a16:creationId xmlns:a16="http://schemas.microsoft.com/office/drawing/2014/main" id="{94DCAD99-7244-6751-57CB-ADFAAE35544D}"/>
              </a:ext>
            </a:extLst>
          </p:cNvPr>
          <p:cNvSpPr txBox="1"/>
          <p:nvPr/>
        </p:nvSpPr>
        <p:spPr>
          <a:xfrm>
            <a:off x="7245337" y="2746240"/>
            <a:ext cx="3322643" cy="923330"/>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If your first interview goes poorly, that probably means you weren’t meant to be an interviewer.</a:t>
            </a:r>
          </a:p>
        </p:txBody>
      </p:sp>
      <p:sp>
        <p:nvSpPr>
          <p:cNvPr id="11" name="TextBox 10">
            <a:extLst>
              <a:ext uri="{FF2B5EF4-FFF2-40B4-BE49-F238E27FC236}">
                <a16:creationId xmlns:a16="http://schemas.microsoft.com/office/drawing/2014/main" id="{696C1992-92D9-4F3C-090A-42E17B0A1920}"/>
              </a:ext>
            </a:extLst>
          </p:cNvPr>
          <p:cNvSpPr txBox="1"/>
          <p:nvPr/>
        </p:nvSpPr>
        <p:spPr>
          <a:xfrm>
            <a:off x="8243466" y="5221626"/>
            <a:ext cx="3322643" cy="923330"/>
          </a:xfrm>
          <a:prstGeom prst="rect">
            <a:avLst/>
          </a:prstGeom>
          <a:solidFill>
            <a:srgbClr val="D9CFFF"/>
          </a:solidFill>
          <a:ln>
            <a:solidFill>
              <a:schemeClr val="tx1"/>
            </a:solidFill>
          </a:ln>
        </p:spPr>
        <p:txBody>
          <a:bodyPr wrap="square">
            <a:spAutoFit/>
          </a:bodyPr>
          <a:lstStyle/>
          <a:p>
            <a:r>
              <a:rPr lang="en-US" b="1" dirty="0"/>
              <a:t>An interview is about more than what gets said—it’s also about tone and body language.</a:t>
            </a:r>
          </a:p>
        </p:txBody>
      </p:sp>
    </p:spTree>
    <p:extLst>
      <p:ext uri="{BB962C8B-B14F-4D97-AF65-F5344CB8AC3E}">
        <p14:creationId xmlns:p14="http://schemas.microsoft.com/office/powerpoint/2010/main" val="19065726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1598256" cy="1549660"/>
          </a:xfrm>
        </p:spPr>
        <p:txBody>
          <a:bodyPr anchor="ctr">
            <a:normAutofit fontScale="90000"/>
          </a:bodyPr>
          <a:lstStyle/>
          <a:p>
            <a:pPr algn="l"/>
            <a:r>
              <a:rPr lang="en-US" sz="5400" dirty="0">
                <a:latin typeface="+mn-lt"/>
              </a:rPr>
              <a:t>5. What advice should you give to an aspiring interviewer?</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64</a:t>
            </a:fld>
            <a:endParaRPr lang="en-US" dirty="0">
              <a:solidFill>
                <a:schemeClr val="bg1"/>
              </a:solidFill>
            </a:endParaRPr>
          </a:p>
        </p:txBody>
      </p:sp>
      <p:sp>
        <p:nvSpPr>
          <p:cNvPr id="2" name="TextBox 1">
            <a:extLst>
              <a:ext uri="{FF2B5EF4-FFF2-40B4-BE49-F238E27FC236}">
                <a16:creationId xmlns:a16="http://schemas.microsoft.com/office/drawing/2014/main" id="{E667BD5E-A2C3-5224-FB7C-F2450B48CBC2}"/>
              </a:ext>
            </a:extLst>
          </p:cNvPr>
          <p:cNvSpPr txBox="1"/>
          <p:nvPr/>
        </p:nvSpPr>
        <p:spPr>
          <a:xfrm>
            <a:off x="1041687" y="2314911"/>
            <a:ext cx="3615724" cy="646331"/>
          </a:xfrm>
          <a:prstGeom prst="rect">
            <a:avLst/>
          </a:prstGeom>
          <a:solidFill>
            <a:srgbClr val="D9CFFF"/>
          </a:solidFill>
          <a:ln>
            <a:solidFill>
              <a:schemeClr val="tx1"/>
            </a:solidFill>
          </a:ln>
        </p:spPr>
        <p:txBody>
          <a:bodyPr wrap="square">
            <a:spAutoFit/>
          </a:bodyPr>
          <a:lstStyle/>
          <a:p>
            <a:r>
              <a:rPr lang="en-US" b="1" dirty="0"/>
              <a:t>If you are recording your interviews, bring a back-up recorder. </a:t>
            </a:r>
          </a:p>
        </p:txBody>
      </p:sp>
      <p:sp>
        <p:nvSpPr>
          <p:cNvPr id="3" name="TextBox 2">
            <a:extLst>
              <a:ext uri="{FF2B5EF4-FFF2-40B4-BE49-F238E27FC236}">
                <a16:creationId xmlns:a16="http://schemas.microsoft.com/office/drawing/2014/main" id="{6D58BEE6-B4D7-CDBD-D7E0-9C9B4C405147}"/>
              </a:ext>
            </a:extLst>
          </p:cNvPr>
          <p:cNvSpPr txBox="1"/>
          <p:nvPr/>
        </p:nvSpPr>
        <p:spPr>
          <a:xfrm>
            <a:off x="2068966" y="3261753"/>
            <a:ext cx="4087995"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At the end of the day, the most important thing is getting the data you need. </a:t>
            </a:r>
          </a:p>
        </p:txBody>
      </p:sp>
      <p:sp>
        <p:nvSpPr>
          <p:cNvPr id="4" name="TextBox 3">
            <a:extLst>
              <a:ext uri="{FF2B5EF4-FFF2-40B4-BE49-F238E27FC236}">
                <a16:creationId xmlns:a16="http://schemas.microsoft.com/office/drawing/2014/main" id="{D6FABB59-C75C-3E2B-CE34-C1D53D1B55F2}"/>
              </a:ext>
            </a:extLst>
          </p:cNvPr>
          <p:cNvSpPr txBox="1"/>
          <p:nvPr/>
        </p:nvSpPr>
        <p:spPr>
          <a:xfrm>
            <a:off x="569416" y="4219923"/>
            <a:ext cx="4087995"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Be sure to ask every single question on your interview guide. </a:t>
            </a:r>
          </a:p>
        </p:txBody>
      </p:sp>
      <p:sp>
        <p:nvSpPr>
          <p:cNvPr id="5" name="TextBox 4">
            <a:extLst>
              <a:ext uri="{FF2B5EF4-FFF2-40B4-BE49-F238E27FC236}">
                <a16:creationId xmlns:a16="http://schemas.microsoft.com/office/drawing/2014/main" id="{40CF2E69-D27E-5866-7570-F6C97BAAB9F2}"/>
              </a:ext>
            </a:extLst>
          </p:cNvPr>
          <p:cNvSpPr txBox="1"/>
          <p:nvPr/>
        </p:nvSpPr>
        <p:spPr>
          <a:xfrm>
            <a:off x="1418500" y="5422684"/>
            <a:ext cx="2389825" cy="646331"/>
          </a:xfrm>
          <a:prstGeom prst="rect">
            <a:avLst/>
          </a:prstGeom>
          <a:solidFill>
            <a:srgbClr val="D9CFFF"/>
          </a:solidFill>
          <a:ln>
            <a:solidFill>
              <a:schemeClr val="tx1"/>
            </a:solidFill>
          </a:ln>
        </p:spPr>
        <p:txBody>
          <a:bodyPr wrap="square">
            <a:spAutoFit/>
          </a:bodyPr>
          <a:lstStyle/>
          <a:p>
            <a:r>
              <a:rPr lang="en-US" b="1" dirty="0"/>
              <a:t>Practice listening – it’s harder than you think! </a:t>
            </a:r>
          </a:p>
        </p:txBody>
      </p:sp>
      <p:sp>
        <p:nvSpPr>
          <p:cNvPr id="6" name="TextBox 5">
            <a:extLst>
              <a:ext uri="{FF2B5EF4-FFF2-40B4-BE49-F238E27FC236}">
                <a16:creationId xmlns:a16="http://schemas.microsoft.com/office/drawing/2014/main" id="{F2508A51-2CA9-4618-0822-F55EF6EE9C27}"/>
              </a:ext>
            </a:extLst>
          </p:cNvPr>
          <p:cNvSpPr txBox="1"/>
          <p:nvPr/>
        </p:nvSpPr>
        <p:spPr>
          <a:xfrm>
            <a:off x="6037620" y="1771564"/>
            <a:ext cx="3615724"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Don’t share anything about yourself with participants. </a:t>
            </a:r>
          </a:p>
        </p:txBody>
      </p:sp>
      <p:sp>
        <p:nvSpPr>
          <p:cNvPr id="7" name="TextBox 6">
            <a:extLst>
              <a:ext uri="{FF2B5EF4-FFF2-40B4-BE49-F238E27FC236}">
                <a16:creationId xmlns:a16="http://schemas.microsoft.com/office/drawing/2014/main" id="{45BD6C54-871E-9991-6B34-7CDD07A1327D}"/>
              </a:ext>
            </a:extLst>
          </p:cNvPr>
          <p:cNvSpPr txBox="1"/>
          <p:nvPr/>
        </p:nvSpPr>
        <p:spPr>
          <a:xfrm>
            <a:off x="9097117" y="4120820"/>
            <a:ext cx="1966120" cy="369332"/>
          </a:xfrm>
          <a:prstGeom prst="rect">
            <a:avLst/>
          </a:prstGeom>
          <a:solidFill>
            <a:srgbClr val="D9CFFF"/>
          </a:solidFill>
          <a:ln>
            <a:solidFill>
              <a:schemeClr val="tx1"/>
            </a:solidFill>
          </a:ln>
        </p:spPr>
        <p:txBody>
          <a:bodyPr wrap="square">
            <a:spAutoFit/>
          </a:bodyPr>
          <a:lstStyle/>
          <a:p>
            <a:r>
              <a:rPr lang="en-US" b="1" dirty="0"/>
              <a:t>Be detail-oriented! </a:t>
            </a:r>
          </a:p>
        </p:txBody>
      </p:sp>
      <p:sp>
        <p:nvSpPr>
          <p:cNvPr id="8" name="TextBox 7">
            <a:extLst>
              <a:ext uri="{FF2B5EF4-FFF2-40B4-BE49-F238E27FC236}">
                <a16:creationId xmlns:a16="http://schemas.microsoft.com/office/drawing/2014/main" id="{6D0EF6FE-0831-8134-44C4-B3E34CC269BA}"/>
              </a:ext>
            </a:extLst>
          </p:cNvPr>
          <p:cNvSpPr txBox="1"/>
          <p:nvPr/>
        </p:nvSpPr>
        <p:spPr>
          <a:xfrm>
            <a:off x="5449565" y="4228618"/>
            <a:ext cx="3021196"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An interview should be 50/50: 50% talking and 50% listening. </a:t>
            </a:r>
          </a:p>
        </p:txBody>
      </p:sp>
      <p:sp>
        <p:nvSpPr>
          <p:cNvPr id="9" name="TextBox 8">
            <a:extLst>
              <a:ext uri="{FF2B5EF4-FFF2-40B4-BE49-F238E27FC236}">
                <a16:creationId xmlns:a16="http://schemas.microsoft.com/office/drawing/2014/main" id="{E6B1331E-098A-0D21-809F-3E1B05561006}"/>
              </a:ext>
            </a:extLst>
          </p:cNvPr>
          <p:cNvSpPr txBox="1"/>
          <p:nvPr/>
        </p:nvSpPr>
        <p:spPr>
          <a:xfrm>
            <a:off x="4429887" y="5305186"/>
            <a:ext cx="3192018" cy="646331"/>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Ask your hardest questions first so you get them out of the way.</a:t>
            </a:r>
          </a:p>
        </p:txBody>
      </p:sp>
      <p:sp>
        <p:nvSpPr>
          <p:cNvPr id="10" name="TextBox 9">
            <a:extLst>
              <a:ext uri="{FF2B5EF4-FFF2-40B4-BE49-F238E27FC236}">
                <a16:creationId xmlns:a16="http://schemas.microsoft.com/office/drawing/2014/main" id="{94DCAD99-7244-6751-57CB-ADFAAE35544D}"/>
              </a:ext>
            </a:extLst>
          </p:cNvPr>
          <p:cNvSpPr txBox="1"/>
          <p:nvPr/>
        </p:nvSpPr>
        <p:spPr>
          <a:xfrm>
            <a:off x="7245337" y="2746240"/>
            <a:ext cx="3322643" cy="923330"/>
          </a:xfrm>
          <a:prstGeom prst="rect">
            <a:avLst/>
          </a:prstGeom>
          <a:solidFill>
            <a:srgbClr val="D9CFFF"/>
          </a:solidFill>
          <a:ln>
            <a:solidFill>
              <a:schemeClr val="tx1"/>
            </a:solidFill>
          </a:ln>
        </p:spPr>
        <p:txBody>
          <a:bodyPr wrap="square">
            <a:spAutoFit/>
          </a:bodyPr>
          <a:lstStyle/>
          <a:p>
            <a:r>
              <a:rPr lang="en-US" dirty="0">
                <a:solidFill>
                  <a:schemeClr val="bg2">
                    <a:lumMod val="50000"/>
                  </a:schemeClr>
                </a:solidFill>
              </a:rPr>
              <a:t>If your first interview goes poorly, that probably means you weren’t meant to be an interviewer.</a:t>
            </a:r>
          </a:p>
        </p:txBody>
      </p:sp>
      <p:sp>
        <p:nvSpPr>
          <p:cNvPr id="11" name="TextBox 10">
            <a:extLst>
              <a:ext uri="{FF2B5EF4-FFF2-40B4-BE49-F238E27FC236}">
                <a16:creationId xmlns:a16="http://schemas.microsoft.com/office/drawing/2014/main" id="{696C1992-92D9-4F3C-090A-42E17B0A1920}"/>
              </a:ext>
            </a:extLst>
          </p:cNvPr>
          <p:cNvSpPr txBox="1"/>
          <p:nvPr/>
        </p:nvSpPr>
        <p:spPr>
          <a:xfrm>
            <a:off x="8243466" y="5221626"/>
            <a:ext cx="3322643" cy="923330"/>
          </a:xfrm>
          <a:prstGeom prst="rect">
            <a:avLst/>
          </a:prstGeom>
          <a:solidFill>
            <a:srgbClr val="D9CFFF"/>
          </a:solidFill>
          <a:ln>
            <a:solidFill>
              <a:schemeClr val="tx1"/>
            </a:solidFill>
          </a:ln>
        </p:spPr>
        <p:txBody>
          <a:bodyPr wrap="square">
            <a:spAutoFit/>
          </a:bodyPr>
          <a:lstStyle/>
          <a:p>
            <a:r>
              <a:rPr lang="en-US" b="1" dirty="0"/>
              <a:t>An interview is about more than what gets said—it’s also about tone and body language.</a:t>
            </a:r>
          </a:p>
        </p:txBody>
      </p:sp>
      <p:sp>
        <p:nvSpPr>
          <p:cNvPr id="12" name="TextBox 11">
            <a:extLst>
              <a:ext uri="{FF2B5EF4-FFF2-40B4-BE49-F238E27FC236}">
                <a16:creationId xmlns:a16="http://schemas.microsoft.com/office/drawing/2014/main" id="{B172870E-AB93-763C-AE0B-19E3A99BD46C}"/>
              </a:ext>
            </a:extLst>
          </p:cNvPr>
          <p:cNvSpPr txBox="1"/>
          <p:nvPr/>
        </p:nvSpPr>
        <p:spPr>
          <a:xfrm rot="21022452">
            <a:off x="2117633" y="3123253"/>
            <a:ext cx="4052738" cy="923330"/>
          </a:xfrm>
          <a:prstGeom prst="rect">
            <a:avLst/>
          </a:prstGeom>
          <a:solidFill>
            <a:srgbClr val="D9CFFF"/>
          </a:solidFill>
          <a:ln>
            <a:solidFill>
              <a:schemeClr val="tx1"/>
            </a:solidFill>
          </a:ln>
        </p:spPr>
        <p:txBody>
          <a:bodyPr wrap="square">
            <a:spAutoFit/>
          </a:bodyPr>
          <a:lstStyle/>
          <a:p>
            <a:r>
              <a:rPr lang="en-US" b="1" dirty="0"/>
              <a:t>At the end of the day, the most important thing is respecting your participant and taking care of yourself.</a:t>
            </a:r>
          </a:p>
        </p:txBody>
      </p:sp>
      <p:sp>
        <p:nvSpPr>
          <p:cNvPr id="13" name="TextBox 12">
            <a:extLst>
              <a:ext uri="{FF2B5EF4-FFF2-40B4-BE49-F238E27FC236}">
                <a16:creationId xmlns:a16="http://schemas.microsoft.com/office/drawing/2014/main" id="{0BE52B1C-0CAD-968E-EE88-AA374F309727}"/>
              </a:ext>
            </a:extLst>
          </p:cNvPr>
          <p:cNvSpPr txBox="1"/>
          <p:nvPr/>
        </p:nvSpPr>
        <p:spPr>
          <a:xfrm rot="21245798">
            <a:off x="661887" y="4260046"/>
            <a:ext cx="3929734" cy="646331"/>
          </a:xfrm>
          <a:prstGeom prst="rect">
            <a:avLst/>
          </a:prstGeom>
          <a:solidFill>
            <a:srgbClr val="D9CFFF"/>
          </a:solidFill>
          <a:ln>
            <a:solidFill>
              <a:schemeClr val="tx1"/>
            </a:solidFill>
          </a:ln>
        </p:spPr>
        <p:txBody>
          <a:bodyPr wrap="square">
            <a:spAutoFit/>
          </a:bodyPr>
          <a:lstStyle/>
          <a:p>
            <a:r>
              <a:rPr lang="en-US" b="1" dirty="0"/>
              <a:t>It’s okay not to ask every single question—it’s important to be flexible!</a:t>
            </a:r>
          </a:p>
        </p:txBody>
      </p:sp>
      <p:sp>
        <p:nvSpPr>
          <p:cNvPr id="14" name="TextBox 13">
            <a:extLst>
              <a:ext uri="{FF2B5EF4-FFF2-40B4-BE49-F238E27FC236}">
                <a16:creationId xmlns:a16="http://schemas.microsoft.com/office/drawing/2014/main" id="{543432DD-8A25-A6C5-67DA-61693FF389D4}"/>
              </a:ext>
            </a:extLst>
          </p:cNvPr>
          <p:cNvSpPr txBox="1"/>
          <p:nvPr/>
        </p:nvSpPr>
        <p:spPr>
          <a:xfrm rot="21437766">
            <a:off x="4002408" y="5284784"/>
            <a:ext cx="4070424" cy="646331"/>
          </a:xfrm>
          <a:prstGeom prst="rect">
            <a:avLst/>
          </a:prstGeom>
          <a:solidFill>
            <a:srgbClr val="D9CFFF"/>
          </a:solidFill>
          <a:ln>
            <a:solidFill>
              <a:schemeClr val="tx1"/>
            </a:solidFill>
          </a:ln>
        </p:spPr>
        <p:txBody>
          <a:bodyPr wrap="square">
            <a:spAutoFit/>
          </a:bodyPr>
          <a:lstStyle/>
          <a:p>
            <a:r>
              <a:rPr lang="en-US" b="1" dirty="0"/>
              <a:t>Ask the hardest questions after you have built rapport with your participant.</a:t>
            </a:r>
          </a:p>
        </p:txBody>
      </p:sp>
      <p:sp>
        <p:nvSpPr>
          <p:cNvPr id="15" name="TextBox 14">
            <a:extLst>
              <a:ext uri="{FF2B5EF4-FFF2-40B4-BE49-F238E27FC236}">
                <a16:creationId xmlns:a16="http://schemas.microsoft.com/office/drawing/2014/main" id="{CE0C978F-F6CB-F748-83B0-32092554C299}"/>
              </a:ext>
            </a:extLst>
          </p:cNvPr>
          <p:cNvSpPr txBox="1"/>
          <p:nvPr/>
        </p:nvSpPr>
        <p:spPr>
          <a:xfrm rot="630440">
            <a:off x="4954729" y="4415994"/>
            <a:ext cx="4010867" cy="369332"/>
          </a:xfrm>
          <a:prstGeom prst="rect">
            <a:avLst/>
          </a:prstGeom>
          <a:solidFill>
            <a:srgbClr val="D9CFFF"/>
          </a:solidFill>
          <a:ln>
            <a:solidFill>
              <a:schemeClr val="tx1"/>
            </a:solidFill>
          </a:ln>
        </p:spPr>
        <p:txBody>
          <a:bodyPr wrap="square">
            <a:spAutoFit/>
          </a:bodyPr>
          <a:lstStyle/>
          <a:p>
            <a:r>
              <a:rPr lang="en-US" b="1" dirty="0"/>
              <a:t>Interviewing should be mostly listening</a:t>
            </a:r>
          </a:p>
        </p:txBody>
      </p:sp>
      <p:sp>
        <p:nvSpPr>
          <p:cNvPr id="16" name="TextBox 15">
            <a:extLst>
              <a:ext uri="{FF2B5EF4-FFF2-40B4-BE49-F238E27FC236}">
                <a16:creationId xmlns:a16="http://schemas.microsoft.com/office/drawing/2014/main" id="{C401B64E-B9E9-F6FB-3FEC-716312B53C9F}"/>
              </a:ext>
            </a:extLst>
          </p:cNvPr>
          <p:cNvSpPr txBox="1"/>
          <p:nvPr/>
        </p:nvSpPr>
        <p:spPr>
          <a:xfrm rot="21241665">
            <a:off x="6075842" y="1596125"/>
            <a:ext cx="3615724" cy="923330"/>
          </a:xfrm>
          <a:prstGeom prst="rect">
            <a:avLst/>
          </a:prstGeom>
          <a:solidFill>
            <a:srgbClr val="D9CFFF"/>
          </a:solidFill>
          <a:ln>
            <a:solidFill>
              <a:schemeClr val="tx1"/>
            </a:solidFill>
          </a:ln>
        </p:spPr>
        <p:txBody>
          <a:bodyPr wrap="square">
            <a:spAutoFit/>
          </a:bodyPr>
          <a:lstStyle/>
          <a:p>
            <a:r>
              <a:rPr lang="en-US" b="1" dirty="0"/>
              <a:t>It’s important to build rapport—just avoid sharing details that would impact your research.</a:t>
            </a:r>
          </a:p>
        </p:txBody>
      </p:sp>
      <p:sp>
        <p:nvSpPr>
          <p:cNvPr id="17" name="TextBox 16">
            <a:extLst>
              <a:ext uri="{FF2B5EF4-FFF2-40B4-BE49-F238E27FC236}">
                <a16:creationId xmlns:a16="http://schemas.microsoft.com/office/drawing/2014/main" id="{C23F0DF8-1288-8F5D-BF95-AB1E40F049FF}"/>
              </a:ext>
            </a:extLst>
          </p:cNvPr>
          <p:cNvSpPr txBox="1"/>
          <p:nvPr/>
        </p:nvSpPr>
        <p:spPr>
          <a:xfrm rot="456152">
            <a:off x="7060061" y="2801084"/>
            <a:ext cx="3959500" cy="923330"/>
          </a:xfrm>
          <a:prstGeom prst="rect">
            <a:avLst/>
          </a:prstGeom>
          <a:solidFill>
            <a:srgbClr val="D9CFFF"/>
          </a:solidFill>
          <a:ln>
            <a:solidFill>
              <a:schemeClr val="tx1"/>
            </a:solidFill>
          </a:ln>
        </p:spPr>
        <p:txBody>
          <a:bodyPr wrap="square">
            <a:spAutoFit/>
          </a:bodyPr>
          <a:lstStyle/>
          <a:p>
            <a:r>
              <a:rPr lang="en-US" b="1" dirty="0"/>
              <a:t>If your first interview goes poorly, write down notes to improve for next time—not every interview will be perfect! </a:t>
            </a:r>
          </a:p>
        </p:txBody>
      </p:sp>
    </p:spTree>
    <p:extLst>
      <p:ext uri="{BB962C8B-B14F-4D97-AF65-F5344CB8AC3E}">
        <p14:creationId xmlns:p14="http://schemas.microsoft.com/office/powerpoint/2010/main" val="7261619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934349A-721B-5C07-A158-FF1AED1BBD3F}"/>
              </a:ext>
            </a:extLst>
          </p:cNvPr>
          <p:cNvSpPr>
            <a:spLocks noGrp="1"/>
          </p:cNvSpPr>
          <p:nvPr>
            <p:ph type="ctrTitle"/>
          </p:nvPr>
        </p:nvSpPr>
        <p:spPr>
          <a:xfrm>
            <a:off x="593744" y="600687"/>
            <a:ext cx="10248427" cy="923312"/>
          </a:xfrm>
        </p:spPr>
        <p:txBody>
          <a:bodyPr anchor="ctr">
            <a:normAutofit/>
          </a:bodyPr>
          <a:lstStyle/>
          <a:p>
            <a:pPr algn="l"/>
            <a:r>
              <a:rPr lang="en-US" sz="5400" dirty="0">
                <a:latin typeface="+mn-lt"/>
              </a:rPr>
              <a:t>Resources</a:t>
            </a:r>
          </a:p>
        </p:txBody>
      </p:sp>
      <p:sp>
        <p:nvSpPr>
          <p:cNvPr id="21" name="Footer Placeholder 9">
            <a:extLst>
              <a:ext uri="{FF2B5EF4-FFF2-40B4-BE49-F238E27FC236}">
                <a16:creationId xmlns:a16="http://schemas.microsoft.com/office/drawing/2014/main" id="{F54B7D14-4607-3239-6EA8-7A2902B9427B}"/>
              </a:ext>
            </a:extLst>
          </p:cNvPr>
          <p:cNvSpPr>
            <a:spLocks noGrp="1"/>
          </p:cNvSpPr>
          <p:nvPr>
            <p:ph type="ftr" sz="quarter" idx="11"/>
          </p:nvPr>
        </p:nvSpPr>
        <p:spPr>
          <a:xfrm>
            <a:off x="-9144" y="6632687"/>
            <a:ext cx="6035040" cy="232743"/>
          </a:xfrm>
          <a:solidFill>
            <a:srgbClr val="5A2781"/>
          </a:solidFill>
          <a:ln>
            <a:solidFill>
              <a:srgbClr val="002060"/>
            </a:solidFill>
          </a:ln>
        </p:spPr>
        <p:txBody>
          <a:bodyPr/>
          <a:lstStyle/>
          <a:p>
            <a:pPr algn="l"/>
            <a:r>
              <a:rPr lang="en-US" dirty="0">
                <a:solidFill>
                  <a:schemeClr val="bg1"/>
                </a:solidFill>
              </a:rPr>
              <a:t>Kaylee T. Matheny – Qualitative Interviews </a:t>
            </a:r>
          </a:p>
        </p:txBody>
      </p:sp>
      <p:sp>
        <p:nvSpPr>
          <p:cNvPr id="22" name="Slide Number Placeholder 10">
            <a:extLst>
              <a:ext uri="{FF2B5EF4-FFF2-40B4-BE49-F238E27FC236}">
                <a16:creationId xmlns:a16="http://schemas.microsoft.com/office/drawing/2014/main" id="{B882D8A1-8CA7-4096-1EE3-8C15B15A4027}"/>
              </a:ext>
            </a:extLst>
          </p:cNvPr>
          <p:cNvSpPr>
            <a:spLocks noGrp="1"/>
          </p:cNvSpPr>
          <p:nvPr>
            <p:ph type="sldNum" sz="quarter" idx="12"/>
          </p:nvPr>
        </p:nvSpPr>
        <p:spPr>
          <a:xfrm>
            <a:off x="6156961" y="6632686"/>
            <a:ext cx="6035040" cy="232744"/>
          </a:xfrm>
          <a:solidFill>
            <a:srgbClr val="5A2781"/>
          </a:solidFill>
          <a:ln>
            <a:solidFill>
              <a:srgbClr val="002060"/>
            </a:solidFill>
          </a:ln>
        </p:spPr>
        <p:txBody>
          <a:bodyPr/>
          <a:lstStyle/>
          <a:p>
            <a:fld id="{15FA40B2-0C27-41E6-9A52-9B0DA664B8BC}" type="slidenum">
              <a:rPr lang="en-US" smtClean="0">
                <a:solidFill>
                  <a:schemeClr val="bg1"/>
                </a:solidFill>
              </a:rPr>
              <a:t>65</a:t>
            </a:fld>
            <a:endParaRPr lang="en-US" dirty="0">
              <a:solidFill>
                <a:schemeClr val="bg1"/>
              </a:solidFill>
            </a:endParaRPr>
          </a:p>
        </p:txBody>
      </p:sp>
      <p:sp>
        <p:nvSpPr>
          <p:cNvPr id="23" name="TextBox 22">
            <a:extLst>
              <a:ext uri="{FF2B5EF4-FFF2-40B4-BE49-F238E27FC236}">
                <a16:creationId xmlns:a16="http://schemas.microsoft.com/office/drawing/2014/main" id="{B6AB3963-26B6-73ED-6EFE-5B14552B7173}"/>
              </a:ext>
            </a:extLst>
          </p:cNvPr>
          <p:cNvSpPr txBox="1"/>
          <p:nvPr/>
        </p:nvSpPr>
        <p:spPr>
          <a:xfrm>
            <a:off x="593743" y="1724297"/>
            <a:ext cx="11393941" cy="3170099"/>
          </a:xfrm>
          <a:prstGeom prst="rect">
            <a:avLst/>
          </a:prstGeom>
          <a:noFill/>
        </p:spPr>
        <p:txBody>
          <a:bodyPr wrap="square" rtlCol="0">
            <a:spAutoFit/>
          </a:bodyPr>
          <a:lstStyle/>
          <a:p>
            <a:r>
              <a:rPr lang="en-US" sz="2000" dirty="0"/>
              <a:t>Textbook: </a:t>
            </a:r>
            <a:r>
              <a:rPr lang="en-US" sz="2000" dirty="0">
                <a:hlinkClick r:id="rId3"/>
              </a:rPr>
              <a:t>Introduction to Research Methods in Sociology</a:t>
            </a:r>
            <a:endParaRPr lang="en-US" sz="2000" dirty="0"/>
          </a:p>
          <a:p>
            <a:endParaRPr lang="en-US" sz="2000" dirty="0"/>
          </a:p>
          <a:p>
            <a:r>
              <a:rPr lang="en-US" sz="2000" dirty="0"/>
              <a:t>Book: </a:t>
            </a:r>
            <a:r>
              <a:rPr lang="en-US" sz="2000" dirty="0">
                <a:hlinkClick r:id="rId4"/>
              </a:rPr>
              <a:t>Qualitative Literacy: A Guide to Evaluating Ethnographic and Interview Research</a:t>
            </a:r>
            <a:endParaRPr lang="en-US" sz="2000" dirty="0"/>
          </a:p>
          <a:p>
            <a:endParaRPr lang="en-US" sz="2000" dirty="0"/>
          </a:p>
          <a:p>
            <a:r>
              <a:rPr lang="en-US" sz="2000" dirty="0"/>
              <a:t>Book: </a:t>
            </a:r>
            <a:r>
              <a:rPr lang="en-US" sz="2000" dirty="0">
                <a:hlinkClick r:id="rId5"/>
              </a:rPr>
              <a:t>Listening to People: A Practical Guide to Interviewing, Participant Observation, Data Analysis, and Writing It All Up</a:t>
            </a:r>
            <a:endParaRPr lang="en-US" sz="2000" dirty="0"/>
          </a:p>
          <a:p>
            <a:endParaRPr lang="en-US" sz="2000" dirty="0"/>
          </a:p>
          <a:p>
            <a:r>
              <a:rPr lang="en-US" sz="2000" dirty="0"/>
              <a:t>Podcast: </a:t>
            </a:r>
            <a:r>
              <a:rPr lang="en-US" sz="2000" dirty="0">
                <a:hlinkClick r:id="rId6"/>
              </a:rPr>
              <a:t>AERA Qualitative Conversations: Tricks, Tips, and Stories in Qualitative Interviewing</a:t>
            </a:r>
            <a:endParaRPr lang="en-US" sz="2000" dirty="0"/>
          </a:p>
          <a:p>
            <a:endParaRPr lang="en-US" sz="2000" dirty="0"/>
          </a:p>
          <a:p>
            <a:r>
              <a:rPr lang="en-US" sz="2000" dirty="0"/>
              <a:t>Podcast: </a:t>
            </a:r>
            <a:r>
              <a:rPr lang="en-US" sz="2000" dirty="0">
                <a:hlinkClick r:id="rId7"/>
              </a:rPr>
              <a:t>The Tyranny of the Transcript</a:t>
            </a:r>
            <a:endParaRPr lang="en-US" sz="2000" dirty="0"/>
          </a:p>
        </p:txBody>
      </p:sp>
    </p:spTree>
    <p:extLst>
      <p:ext uri="{BB962C8B-B14F-4D97-AF65-F5344CB8AC3E}">
        <p14:creationId xmlns:p14="http://schemas.microsoft.com/office/powerpoint/2010/main" val="23786895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23483</TotalTime>
  <Words>7646</Words>
  <Application>Microsoft Office PowerPoint</Application>
  <PresentationFormat>Widescreen</PresentationFormat>
  <Paragraphs>865</Paragraphs>
  <Slides>65</Slides>
  <Notes>65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Aharoni</vt:lpstr>
      <vt:lpstr>Arial</vt:lpstr>
      <vt:lpstr>Calibri</vt:lpstr>
      <vt:lpstr>Calibri Light</vt:lpstr>
      <vt:lpstr>Freestyle Script</vt:lpstr>
      <vt:lpstr>Lucida Handwriting</vt:lpstr>
      <vt:lpstr>Verlag</vt:lpstr>
      <vt:lpstr>Wingdings</vt:lpstr>
      <vt:lpstr>Office Theme</vt:lpstr>
      <vt:lpstr>Conducting Qualitative Interviews</vt:lpstr>
      <vt:lpstr>Road Map</vt:lpstr>
      <vt:lpstr>Road Map</vt:lpstr>
      <vt:lpstr>Before interviewing…</vt:lpstr>
      <vt:lpstr>When should I use interviews? </vt:lpstr>
      <vt:lpstr>When should I use interviews? </vt:lpstr>
      <vt:lpstr>When should I use interviews? </vt:lpstr>
      <vt:lpstr>How do I write an interview guide?</vt:lpstr>
      <vt:lpstr>Interview Guide Flexibility</vt:lpstr>
      <vt:lpstr>Interview Guide Flexibility</vt:lpstr>
      <vt:lpstr>Principles of Good Questions</vt:lpstr>
      <vt:lpstr>Principles of Good Questions</vt:lpstr>
      <vt:lpstr>Principles of Good Questions</vt:lpstr>
      <vt:lpstr>Principles of Good Questions</vt:lpstr>
      <vt:lpstr>Recruitment Decisions</vt:lpstr>
      <vt:lpstr>Recruitment Decisions</vt:lpstr>
      <vt:lpstr>Recruitment Strategies</vt:lpstr>
      <vt:lpstr>Recruitment                                Interview</vt:lpstr>
      <vt:lpstr>Recruitment                                Interview</vt:lpstr>
      <vt:lpstr>Road Map</vt:lpstr>
      <vt:lpstr>While interviewing…</vt:lpstr>
      <vt:lpstr>Elements</vt:lpstr>
      <vt:lpstr>Take detailed notes</vt:lpstr>
      <vt:lpstr>Listen</vt:lpstr>
      <vt:lpstr>Listen</vt:lpstr>
      <vt:lpstr>Ask good questions</vt:lpstr>
      <vt:lpstr>Maintain rapport</vt:lpstr>
      <vt:lpstr>Maintain rapport</vt:lpstr>
      <vt:lpstr>Maintain rapport? On positionality</vt:lpstr>
      <vt:lpstr>PowerPoint Presentation</vt:lpstr>
      <vt:lpstr>Road Map</vt:lpstr>
      <vt:lpstr>After interviewing…</vt:lpstr>
      <vt:lpstr>Keep detailed records</vt:lpstr>
      <vt:lpstr>Keep detailed records</vt:lpstr>
      <vt:lpstr>Keep detailed records</vt:lpstr>
      <vt:lpstr>Iterate on your interview guide</vt:lpstr>
      <vt:lpstr>Analyze the Data</vt:lpstr>
      <vt:lpstr>Analyze the Data</vt:lpstr>
      <vt:lpstr>Analyze the Data: Example</vt:lpstr>
      <vt:lpstr>PowerPoint Presentation</vt:lpstr>
      <vt:lpstr>PowerPoint Presentation</vt:lpstr>
      <vt:lpstr>Write up your findings</vt:lpstr>
      <vt:lpstr>Road Map</vt:lpstr>
      <vt:lpstr>1. Which is a better interview question?</vt:lpstr>
      <vt:lpstr>1. Which is a better interview question?</vt:lpstr>
      <vt:lpstr>2. How should you recruit? </vt:lpstr>
      <vt:lpstr>2. How should you recruit? </vt:lpstr>
      <vt:lpstr>3. How should you handle this?</vt:lpstr>
      <vt:lpstr>3. How should you handle this?</vt:lpstr>
      <vt:lpstr>3. How should you handle this?</vt:lpstr>
      <vt:lpstr>3. How should you handle this?</vt:lpstr>
      <vt:lpstr>3. How should you handle this?</vt:lpstr>
      <vt:lpstr>4. How should you ask for more details?</vt:lpstr>
      <vt:lpstr>4. How should you ask for more details?</vt:lpstr>
      <vt:lpstr>4. How should you ask for more details?</vt:lpstr>
      <vt:lpstr>4. How should you ask for more details?</vt:lpstr>
      <vt:lpstr>4. How should you ask for more details?</vt:lpstr>
      <vt:lpstr>4. How should you ask for more details?</vt:lpstr>
      <vt:lpstr>4. How should you ask for more details?</vt:lpstr>
      <vt:lpstr>4. How should you ask for more details?</vt:lpstr>
      <vt:lpstr>4. How should you ask for more details?</vt:lpstr>
      <vt:lpstr>5. What advice should you give to an aspiring interviewer?</vt:lpstr>
      <vt:lpstr>5. What advice should you give to an aspiring interviewer?</vt:lpstr>
      <vt:lpstr>5. What advice should you give to an aspiring interviewer?</vt:lpstr>
      <vt:lpstr>Resources</vt:lpstr>
    </vt:vector>
  </TitlesOfParts>
  <Company>Stanford GSE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Unpacking the Aspiration Gap: Cross-Class Perspectives on the Purpose of College</dc:title>
  <dc:creator>Kaylee Tuggle Matheny</dc:creator>
  <cp:lastModifiedBy>Kaylee Tuggle Matheny</cp:lastModifiedBy>
  <cp:revision>129</cp:revision>
  <dcterms:created xsi:type="dcterms:W3CDTF">2021-02-22T07:31:21Z</dcterms:created>
  <dcterms:modified xsi:type="dcterms:W3CDTF">2023-03-28T17:46:32Z</dcterms:modified>
</cp:coreProperties>
</file>